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61" r:id="rId5"/>
    <p:sldMasterId id="2147483742" r:id="rId6"/>
    <p:sldMasterId id="2147483766" r:id="rId7"/>
    <p:sldMasterId id="2147483740" r:id="rId8"/>
  </p:sldMasterIdLst>
  <p:notesMasterIdLst>
    <p:notesMasterId r:id="rId11"/>
  </p:notesMasterIdLst>
  <p:sldIdLst>
    <p:sldId id="307" r:id="rId9"/>
    <p:sldId id="28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99"/>
    <p:restoredTop sz="94748"/>
  </p:normalViewPr>
  <p:slideViewPr>
    <p:cSldViewPr snapToGrid="0">
      <p:cViewPr varScale="1">
        <p:scale>
          <a:sx n="117" d="100"/>
          <a:sy n="117" d="100"/>
        </p:scale>
        <p:origin x="16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7E9973D8-64F4-E64F-818B-00189F1CBE1D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EC8910C8-7F42-834C-9FC5-8419262F2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5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1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90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169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6810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6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3927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437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8268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58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63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62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37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48B8F-5060-4ED7-9C12-540DA3A5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FAE50A-1DE8-43A9-B575-E3C3F809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13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39BFA68F-C36C-FF42-9D07-40C01FBE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B639108-1F63-7640-8ECF-CAF5ACBF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8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1DADD-CE4D-426F-A537-72DF92C4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C07F73-A887-42AF-A9E5-E3F343D3C91D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ABA8B-E35D-40DD-B441-9FBEC5AF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D354C-B1B2-4C96-807E-2187C8B4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860951-3C83-4875-A869-0586E7A52C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0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610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919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58" r:id="rId3"/>
    <p:sldLayoutId id="214748371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4DCB7-3BE5-4DD9-9616-B4B9297CEA50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1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8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59" r:id="rId3"/>
    <p:sldLayoutId id="214748376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05D20B-28B6-469A-97BC-15AA768F9AB1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55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E621156-68EF-CC47-B848-34A377273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5D6A118-8AD1-204F-BF2C-0A5570B1BA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5579" y="2565400"/>
            <a:ext cx="3378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9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helpdesk@nodalexchange.com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NODAL EXCHANGE / NODAL CLEAR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58679"/>
            <a:ext cx="8229600" cy="451828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We will failover to the DR site</a:t>
            </a:r>
          </a:p>
          <a:p>
            <a:pPr>
              <a:lnSpc>
                <a:spcPct val="100000"/>
              </a:lnSpc>
            </a:pPr>
            <a:r>
              <a:rPr lang="en-US" dirty="0"/>
              <a:t>DNS to point at the DR site</a:t>
            </a:r>
          </a:p>
          <a:p>
            <a:pPr lvl="1">
              <a:lnSpc>
                <a:spcPct val="100000"/>
              </a:lnSpc>
              <a:buFont typeface="System Font Regular"/>
              <a:buChar char="-"/>
            </a:pPr>
            <a:r>
              <a:rPr lang="en-US" dirty="0"/>
              <a:t>IPs will change from Primary to Secondary</a:t>
            </a:r>
          </a:p>
          <a:p>
            <a:pPr lvl="1">
              <a:lnSpc>
                <a:spcPct val="100000"/>
              </a:lnSpc>
              <a:buFont typeface="System Font Regular"/>
              <a:buChar char="-"/>
            </a:pPr>
            <a:r>
              <a:rPr lang="en-US" dirty="0"/>
              <a:t>DNS names will remain the same (Preferred setup)</a:t>
            </a:r>
          </a:p>
          <a:p>
            <a:pPr>
              <a:lnSpc>
                <a:spcPct val="100000"/>
              </a:lnSpc>
            </a:pPr>
            <a:r>
              <a:rPr lang="en-US" dirty="0"/>
              <a:t>Participants to use production account(s) for access/Logon  (Nodal Platform, Trading front-ends, etc.)</a:t>
            </a:r>
          </a:p>
          <a:p>
            <a:pPr>
              <a:lnSpc>
                <a:spcPct val="100000"/>
              </a:lnSpc>
            </a:pPr>
            <a:r>
              <a:rPr lang="en-US" dirty="0"/>
              <a:t>All activities on the platform will be removed after the test</a:t>
            </a:r>
          </a:p>
          <a:p>
            <a:pPr>
              <a:lnSpc>
                <a:spcPct val="100000"/>
              </a:lnSpc>
            </a:pPr>
            <a:r>
              <a:rPr lang="en-US" dirty="0"/>
              <a:t>Trading date will be </a:t>
            </a:r>
            <a:r>
              <a:rPr lang="en-US" u="sng" dirty="0"/>
              <a:t>October 4</a:t>
            </a:r>
            <a:r>
              <a:rPr lang="en-US" u="sng" baseline="30000" dirty="0"/>
              <a:t>th</a:t>
            </a:r>
            <a:r>
              <a:rPr lang="en-US" u="sng" dirty="0"/>
              <a:t>, 2024</a:t>
            </a:r>
          </a:p>
          <a:p>
            <a:pPr>
              <a:lnSpc>
                <a:spcPct val="100000"/>
              </a:lnSpc>
            </a:pPr>
            <a:r>
              <a:rPr lang="en-US" dirty="0"/>
              <a:t>Pre-test is possible on </a:t>
            </a:r>
            <a:r>
              <a:rPr lang="en-US" b="1" dirty="0"/>
              <a:t>Saturday, September 14</a:t>
            </a:r>
            <a:r>
              <a:rPr lang="en-US" b="1" baseline="30000" dirty="0"/>
              <a:t>th</a:t>
            </a:r>
            <a:r>
              <a:rPr lang="en-US" dirty="0"/>
              <a:t>, </a:t>
            </a:r>
            <a:r>
              <a:rPr lang="en-US" b="1" dirty="0"/>
              <a:t>2024</a:t>
            </a:r>
            <a:r>
              <a:rPr lang="en-US" dirty="0"/>
              <a:t> for those signed up via the FIA website: 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Will be a complete failover 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T7 (Trading front-ends) will not be on offer for the Pre-Test</a:t>
            </a:r>
          </a:p>
        </p:txBody>
      </p:sp>
    </p:spTree>
    <p:extLst>
      <p:ext uri="{BB962C8B-B14F-4D97-AF65-F5344CB8AC3E}">
        <p14:creationId xmlns:p14="http://schemas.microsoft.com/office/powerpoint/2010/main" val="1848382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NODAL EXCHANGE </a:t>
            </a:r>
            <a:r>
              <a:rPr lang="en-US" sz="2400" dirty="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30048"/>
            <a:ext cx="8229600" cy="435133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Available Interfaces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Web application platform </a:t>
            </a:r>
          </a:p>
          <a:p>
            <a:pPr lvl="1">
              <a:lnSpc>
                <a:spcPct val="100000"/>
              </a:lnSpc>
            </a:pPr>
            <a:r>
              <a:rPr lang="en-US" dirty="0" err="1"/>
              <a:t>sFTP</a:t>
            </a:r>
            <a:r>
              <a:rPr lang="en-US" dirty="0"/>
              <a:t> Files sharing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Trade FIX Feed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Screen Trading (Front-Ends) </a:t>
            </a:r>
            <a:r>
              <a:rPr lang="en-US" dirty="0">
                <a:sym typeface="Wingdings" panose="05000000000000000000" pitchFamily="2" charset="2"/>
              </a:rPr>
              <a:t> Not available for Pre-Test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/>
              <a:t>Timeline (times in EPT) for the Exercise and Full details to be sent to registered participants: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07:55 am - Nodal Internal switch from Primary to Secondary (DR) completion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08:00 am - Start of DR scenario test by Participants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10:00 am - End of DR scenario test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10:05 am - Start of failover back to Primary site/environment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12:00 pm - End of failover back to Primary site/environment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12:05 pm - Participants ready to sanity check Primary/Production if needed </a:t>
            </a:r>
          </a:p>
          <a:p>
            <a:pPr>
              <a:lnSpc>
                <a:spcPct val="120000"/>
              </a:lnSpc>
            </a:pPr>
            <a:r>
              <a:rPr lang="en-US" dirty="0"/>
              <a:t>A bridge will be opened for the duration of the Exercise to address requests; invites will be sent few days before to participants</a:t>
            </a:r>
          </a:p>
          <a:p>
            <a:pPr>
              <a:lnSpc>
                <a:spcPct val="100000"/>
              </a:lnSpc>
            </a:pPr>
            <a:r>
              <a:rPr lang="en-US" dirty="0"/>
              <a:t>For support, call 703-962-9860 or email: </a:t>
            </a:r>
            <a:r>
              <a:rPr lang="en-US" dirty="0">
                <a:hlinkClick r:id="rId2"/>
              </a:rPr>
              <a:t>helpdesk@nodalexchange.com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582304"/>
      </p:ext>
    </p:extLst>
  </p:cSld>
  <p:clrMapOvr>
    <a:masterClrMapping/>
  </p:clrMapOvr>
</p:sld>
</file>

<file path=ppt/theme/theme1.xml><?xml version="1.0" encoding="utf-8"?>
<a:theme xmlns:a="http://schemas.openxmlformats.org/drawingml/2006/main" name="Interior slides_w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FIA - Lato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CB8D958-18BA-4A2F-B3ED-3094FF83B51F}"/>
    </a:ext>
  </a:extLst>
</a:theme>
</file>

<file path=ppt/theme/theme2.xml><?xml version="1.0" encoding="utf-8"?>
<a:theme xmlns:a="http://schemas.openxmlformats.org/drawingml/2006/main" name="Interior slides_w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5A648A1-D264-48AC-82AD-4FBB214D6922}"/>
    </a:ext>
  </a:extLst>
</a:theme>
</file>

<file path=ppt/theme/theme3.xml><?xml version="1.0" encoding="utf-8"?>
<a:theme xmlns:a="http://schemas.openxmlformats.org/drawingml/2006/main" name="Interior slides_No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B66A5330-AB83-4564-8823-1C6FD722FACA}"/>
    </a:ext>
  </a:extLst>
</a:theme>
</file>

<file path=ppt/theme/theme4.xml><?xml version="1.0" encoding="utf-8"?>
<a:theme xmlns:a="http://schemas.openxmlformats.org/drawingml/2006/main" name="Interior slides_No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1F7355F6-4E1D-4512-AF2B-82CA553CB91A}"/>
    </a:ext>
  </a:extLst>
</a:theme>
</file>

<file path=ppt/theme/theme5.xml><?xml version="1.0" encoding="utf-8"?>
<a:theme xmlns:a="http://schemas.openxmlformats.org/drawingml/2006/main" name="Conclud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840B1C0-70E7-4D13-A666-D6D96E2ADD5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F086C32B17346B8130D26F24364DD" ma:contentTypeVersion="16" ma:contentTypeDescription="Create a new document." ma:contentTypeScope="" ma:versionID="b82cbb0bed3cb630ff18eb00444ddb8f">
  <xsd:schema xmlns:xsd="http://www.w3.org/2001/XMLSchema" xmlns:xs="http://www.w3.org/2001/XMLSchema" xmlns:p="http://schemas.microsoft.com/office/2006/metadata/properties" xmlns:ns2="f321cc19-8678-4f0b-8d8e-188e7c02e2be" xmlns:ns3="b1dc8d5e-a797-4cf4-8b99-2f35a2d8a579" targetNamespace="http://schemas.microsoft.com/office/2006/metadata/properties" ma:root="true" ma:fieldsID="201e042af1d4c50d98caeec188a48178" ns2:_="" ns3:_="">
    <xsd:import namespace="f321cc19-8678-4f0b-8d8e-188e7c02e2be"/>
    <xsd:import namespace="b1dc8d5e-a797-4cf4-8b99-2f35a2d8a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1cc19-8678-4f0b-8d8e-188e7c02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0317f6e-2cf7-4ca2-aff5-a4d7f2f902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c8d5e-a797-4cf4-8b99-2f35a2d8a57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bff8164-d40a-4a58-8c78-6419d99c6f26}" ma:internalName="TaxCatchAll" ma:showField="CatchAllData" ma:web="b1dc8d5e-a797-4cf4-8b99-2f35a2d8a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dc8d5e-a797-4cf4-8b99-2f35a2d8a579" xsi:nil="true"/>
    <lcf76f155ced4ddcb4097134ff3c332f xmlns="f321cc19-8678-4f0b-8d8e-188e7c02e2b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52F072-52EA-4177-883B-60FCB33FB0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21cc19-8678-4f0b-8d8e-188e7c02e2be"/>
    <ds:schemaRef ds:uri="b1dc8d5e-a797-4cf4-8b99-2f35a2d8a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45178D3-992A-4AC0-8D89-3D90FF0F224E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1dc8d5e-a797-4cf4-8b99-2f35a2d8a579"/>
    <ds:schemaRef ds:uri="f321cc19-8678-4f0b-8d8e-188e7c02e2b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0ABB4EB-E615-4EC8-9188-07114EA818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15792</TotalTime>
  <Words>264</Words>
  <Application>Microsoft Macintosh PowerPoint</Application>
  <PresentationFormat>On-screen Show (4:3)</PresentationFormat>
  <Paragraphs>26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</vt:i4>
      </vt:variant>
    </vt:vector>
  </HeadingPairs>
  <TitlesOfParts>
    <vt:vector size="11" baseType="lpstr">
      <vt:lpstr>Arial</vt:lpstr>
      <vt:lpstr>Lato</vt:lpstr>
      <vt:lpstr>System Font Regular</vt:lpstr>
      <vt:lpstr>Wingdings</vt:lpstr>
      <vt:lpstr>Interior slides_wWatermark</vt:lpstr>
      <vt:lpstr>Interior slides_wWatermark_wPgNu</vt:lpstr>
      <vt:lpstr>Interior slides_NoWatermark</vt:lpstr>
      <vt:lpstr>Interior slides_NoWatermark_wPgNu</vt:lpstr>
      <vt:lpstr>Concluding slide</vt:lpstr>
      <vt:lpstr>NODAL EXCHANGE / NODAL CLEAR</vt:lpstr>
      <vt:lpstr>NODAL EXCHANGE (Cont’d)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Continuity Disaster Recovery Test Briefings</dc:title>
  <dc:creator>Steve P.</dc:creator>
  <cp:lastModifiedBy>Steve Proctor</cp:lastModifiedBy>
  <cp:revision>205</cp:revision>
  <dcterms:created xsi:type="dcterms:W3CDTF">2020-08-08T18:31:41Z</dcterms:created>
  <dcterms:modified xsi:type="dcterms:W3CDTF">2024-10-02T20:59:10Z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0x01010051BF086C32B17346B8130D26F24364DD</vt:lpwstr>
  </property>
  <property fmtid="{D5CDD505-2E9C-101B-9397-08002B2CF9AE}" pid="3" name="MediaServiceImageTags">
    <vt:lpwstr/>
  </property>
</Properties>
</file>