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3" r:id="rId4"/>
    <p:sldMasterId id="2147483761" r:id="rId5"/>
    <p:sldMasterId id="2147483742" r:id="rId6"/>
    <p:sldMasterId id="2147483766" r:id="rId7"/>
    <p:sldMasterId id="2147483740" r:id="rId8"/>
  </p:sldMasterIdLst>
  <p:notesMasterIdLst>
    <p:notesMasterId r:id="rId11"/>
  </p:notesMasterIdLst>
  <p:sldIdLst>
    <p:sldId id="369" r:id="rId9"/>
    <p:sldId id="370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8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9"/>
    <p:restoredTop sz="94748"/>
  </p:normalViewPr>
  <p:slideViewPr>
    <p:cSldViewPr snapToGrid="0">
      <p:cViewPr varScale="1">
        <p:scale>
          <a:sx n="117" d="100"/>
          <a:sy n="117" d="100"/>
        </p:scale>
        <p:origin x="161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7E9973D8-64F4-E64F-818B-00189F1CBE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" panose="020F0502020204030203" pitchFamily="34" charset="0"/>
              </a:defRPr>
            </a:lvl1pPr>
          </a:lstStyle>
          <a:p>
            <a:fld id="{EC8910C8-7F42-834C-9FC5-8419262F27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5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ato" panose="020F050202020403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5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55141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908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1690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68109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086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39273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4370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8369D2-EEC4-485C-BB42-95F6D1541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268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581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633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962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377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48B8F-5060-4ED7-9C12-540DA3A5BF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FAE50A-1DE8-43A9-B575-E3C3F8090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138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B399D-1353-4267-84E1-89DC2C37E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06102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F33871-DC4F-46E7-A5B2-B5FABD0A8E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561895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7BDA2A-7836-4A83-AE5F-6747B23DBF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9A3C65-59A7-4615-A19C-03817F6DAD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561895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BAEEE-1986-4613-A262-C5A0B66423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39BFA68F-C36C-FF42-9D07-40C01FBE9E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479FE1AD-3F9A-4AC3-A78C-DCE865689AAC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B639108-1F63-7640-8ECF-CAF5ACBFC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780472" y="6356351"/>
            <a:ext cx="3222763" cy="365125"/>
          </a:xfrm>
          <a:prstGeom prst="rect">
            <a:avLst/>
          </a:prstGeom>
        </p:spPr>
        <p:txBody>
          <a:bodyPr/>
          <a:lstStyle>
            <a:lvl1pPr algn="ctr">
              <a:defRPr sz="1200"/>
            </a:lvl1pPr>
          </a:lstStyle>
          <a:p>
            <a:fld id="{93963684-DCED-4DA0-88A9-0916697D9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581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A3D74-4300-472D-BF11-383EEAA22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9EAF2-2ED2-4734-8162-87679CB84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2C9229-16FC-4938-B489-9F96005F61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6ADFB-9834-41E8-A17C-476496F528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206DAF-6CA8-463A-B2A6-FB01064CE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C1DADD-CE4D-426F-A537-72DF92C4C6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C07F73-A887-42AF-A9E5-E3F343D3C91D}" type="datetimeFigureOut">
              <a:rPr lang="en-US" smtClean="0"/>
              <a:pPr/>
              <a:t>10/2/24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4ABA8B-E35D-40DD-B441-9FBEC5AF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FD354C-B1B2-4C96-807E-2187C8B45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8860951-3C83-4875-A869-0586E7A52C8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208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AC2418-BCE1-4BC1-B121-1E5EB8D94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6108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54A6-A65C-4959-A604-068C25C24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9E13F04-9E74-DE4A-942B-09B61EB6C3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9196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emf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emf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06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58" r:id="rId3"/>
    <p:sldLayoutId id="2147483716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9AA14140-96C4-5E47-B071-668B9B963C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20000"/>
          </a:blip>
          <a:stretch>
            <a:fillRect/>
          </a:stretch>
        </p:blipFill>
        <p:spPr>
          <a:xfrm>
            <a:off x="5880810" y="204484"/>
            <a:ext cx="3263189" cy="6653515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34DCB7-3BE5-4DD9-9616-B4B9297CEA50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518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87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9" r:id="rId3"/>
    <p:sldLayoutId id="214748376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F35320-4A38-E24D-BE4C-D4BC1A766D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29D804-C748-5E47-B23E-6C7B53DA6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684836"/>
            <a:ext cx="7886700" cy="4492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ABFC46-F18A-F747-AA43-777224484145}"/>
              </a:ext>
            </a:extLst>
          </p:cNvPr>
          <p:cNvCxnSpPr/>
          <p:nvPr userDrawn="1"/>
        </p:nvCxnSpPr>
        <p:spPr>
          <a:xfrm>
            <a:off x="0" y="49695"/>
            <a:ext cx="9144000" cy="0"/>
          </a:xfrm>
          <a:prstGeom prst="line">
            <a:avLst/>
          </a:prstGeom>
          <a:ln w="984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CD8E72C-CE30-8A49-9EC1-A7112A2F1EA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0" y="442204"/>
            <a:ext cx="416939" cy="850123"/>
          </a:xfrm>
          <a:prstGeom prst="rect">
            <a:avLst/>
          </a:prstGeom>
        </p:spPr>
      </p:pic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F4EDCF1A-F30D-1E47-AFCC-B9E5956EEDD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8022353" y="6173787"/>
            <a:ext cx="714142" cy="3651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705D20B-28B6-469A-97BC-15AA768F9AB1}"/>
              </a:ext>
            </a:extLst>
          </p:cNvPr>
          <p:cNvSpPr txBox="1"/>
          <p:nvPr userDrawn="1"/>
        </p:nvSpPr>
        <p:spPr>
          <a:xfrm>
            <a:off x="8610600" y="6523773"/>
            <a:ext cx="520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70761A7C-78C5-4503-875C-B71E68D80ABF}" type="slidenum">
              <a:rPr lang="en-US" sz="1400" smtClean="0">
                <a:solidFill>
                  <a:schemeClr val="tx1"/>
                </a:solidFill>
                <a:latin typeface="Lato" panose="020F0502020204030203" pitchFamily="34" charset="0"/>
              </a:rPr>
              <a:t>‹#›</a:t>
            </a:fld>
            <a:endParaRPr lang="en-US" sz="1400">
              <a:solidFill>
                <a:schemeClr val="tx1"/>
              </a:solidFill>
              <a:latin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55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E621156-68EF-CC47-B848-34A377273F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95D6A118-8AD1-204F-BF2C-0A5570B1BA0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445579" y="2565400"/>
            <a:ext cx="33782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497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55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Lato"/>
              <a:buNone/>
            </a:pPr>
            <a:r>
              <a:rPr lang="en-US" dirty="0"/>
              <a:t>TMX GROUP</a:t>
            </a:r>
            <a:br>
              <a:rPr lang="en-US" dirty="0"/>
            </a:br>
            <a:r>
              <a:rPr lang="en-US" dirty="0"/>
              <a:t>MONTREAL EXCHANGE</a:t>
            </a:r>
            <a:endParaRPr dirty="0"/>
          </a:p>
        </p:txBody>
      </p:sp>
      <p:sp>
        <p:nvSpPr>
          <p:cNvPr id="470" name="Google Shape;470;p55"/>
          <p:cNvSpPr txBox="1">
            <a:spLocks noGrp="1"/>
          </p:cNvSpPr>
          <p:nvPr>
            <p:ph type="body" idx="1"/>
          </p:nvPr>
        </p:nvSpPr>
        <p:spPr>
          <a:xfrm>
            <a:off x="628650" y="1825624"/>
            <a:ext cx="8229600" cy="4490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171450" lvl="0" indent="-17148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300" dirty="0"/>
              <a:t>MX will offer two connection periods. We will start in our primary site, and failover to our back-up site.</a:t>
            </a:r>
            <a:endParaRPr sz="2300" dirty="0"/>
          </a:p>
          <a:p>
            <a:pPr marL="171450" lvl="0" indent="-171481" algn="l" rtl="0">
              <a:lnSpc>
                <a:spcPct val="12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sz="2300" dirty="0"/>
              <a:t>Times and systems availability will be as follows: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4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3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300"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en-US" sz="1300" dirty="0"/>
              <a:t> </a:t>
            </a:r>
            <a:br>
              <a:rPr lang="en-US" sz="1300" dirty="0"/>
            </a:br>
            <a:br>
              <a:rPr lang="en-US" sz="1300" dirty="0"/>
            </a:br>
            <a:r>
              <a:rPr lang="en-US" sz="1300" dirty="0"/>
              <a:t>   </a:t>
            </a:r>
            <a:r>
              <a:rPr lang="en-US" sz="1400" dirty="0"/>
              <a:t>*System will be up by 11:00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1400" dirty="0"/>
          </a:p>
        </p:txBody>
      </p:sp>
      <p:graphicFrame>
        <p:nvGraphicFramePr>
          <p:cNvPr id="471" name="Google Shape;471;p55"/>
          <p:cNvGraphicFramePr/>
          <p:nvPr/>
        </p:nvGraphicFramePr>
        <p:xfrm>
          <a:off x="741913" y="3439802"/>
          <a:ext cx="7886675" cy="22251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7709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62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34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83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Time</a:t>
                      </a:r>
                      <a:endParaRPr/>
                    </a:p>
                  </a:txBody>
                  <a:tcPr marL="91450" marR="91450" marT="45725" marB="45725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Access to Primary or back-up system</a:t>
                      </a:r>
                      <a:endParaRPr/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b="1" u="none" strike="noStrike" cap="none"/>
                        <a:t>Instrument state</a:t>
                      </a:r>
                      <a:endParaRPr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strike="noStrike" cap="none"/>
                        <a:t>7:00 AM – 8:20 AM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Primary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Pre-open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8:20 AM – 8:45 AM</a:t>
                      </a:r>
                      <a:endParaRPr/>
                    </a:p>
                  </a:txBody>
                  <a:tcPr marL="91450" marR="91450" marT="45725" marB="45725" anchor="ctr"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Markets 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8:45 AM – 11:00 AM*</a:t>
                      </a:r>
                      <a:endParaRPr/>
                    </a:p>
                  </a:txBody>
                  <a:tcPr marL="91450" marR="91450" marT="45725" marB="45725" anchor="ctr"/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No access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8:45 – 9:00 disaster simulation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Market out of service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9:00 – 11:00 recovery</a:t>
                      </a:r>
                      <a:endParaRPr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15 minutes – Pre-Open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11:00 AM* - 1:30 PM</a:t>
                      </a:r>
                      <a:endParaRPr/>
                    </a:p>
                  </a:txBody>
                  <a:tcPr marL="91450" marR="91450" marT="45725" marB="45725" anchor="ctr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Back-up</a:t>
                      </a:r>
                      <a:endParaRPr/>
                    </a:p>
                  </a:txBody>
                  <a:tcPr marL="91450" marR="91450" marT="45725" marB="45725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Markets open</a:t>
                      </a:r>
                      <a:endParaRPr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6"/>
          <p:cNvSpPr txBox="1">
            <a:spLocks noGrp="1"/>
          </p:cNvSpPr>
          <p:nvPr>
            <p:ph type="title"/>
          </p:nvPr>
        </p:nvSpPr>
        <p:spPr>
          <a:xfrm>
            <a:off x="628650" y="20448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ato"/>
              <a:buNone/>
            </a:pPr>
            <a:r>
              <a:rPr lang="en-US" sz="2800"/>
              <a:t>MONTREAL EXCHANGE </a:t>
            </a:r>
            <a:r>
              <a:rPr lang="en-US" sz="2400"/>
              <a:t>(Cont’d)</a:t>
            </a:r>
            <a:endParaRPr/>
          </a:p>
        </p:txBody>
      </p:sp>
      <p:sp>
        <p:nvSpPr>
          <p:cNvPr id="477" name="Google Shape;477;p56"/>
          <p:cNvSpPr txBox="1">
            <a:spLocks noGrp="1"/>
          </p:cNvSpPr>
          <p:nvPr>
            <p:ph type="body" idx="1"/>
          </p:nvPr>
        </p:nvSpPr>
        <p:spPr>
          <a:xfrm>
            <a:off x="628650" y="1658679"/>
            <a:ext cx="8229600" cy="451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network, DNS, or IP changes will be required to connect to the DR site during the connectivity test or the FIA DR Test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trades will occur during the Pre-Opening period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MX will provide automated market volume for bid/offer on selected instruments in the back-up environment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Orders must be entered with an October 5</a:t>
            </a:r>
            <a:r>
              <a:rPr lang="en-US" sz="1400" baseline="30000" dirty="0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Trade Date (day orders only)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Broadcast of trades transmitted to firms via SOLA Trading protocols and disseminated via the HSVF &amp; OBF market data feeds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trades performed during testing hours will be valid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</a:pPr>
            <a:endParaRPr lang="en-US" sz="175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Char char="•"/>
            </a:pPr>
            <a:r>
              <a:rPr lang="en-US" sz="175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 participants MUST clean up all backend system data after testing</a:t>
            </a:r>
          </a:p>
          <a:p>
            <a:pPr marL="0" lvl="0" indent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nterior slides_w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FIA - Lato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CB8D958-18BA-4A2F-B3ED-3094FF83B51F}"/>
    </a:ext>
  </a:extLst>
</a:theme>
</file>

<file path=ppt/theme/theme2.xml><?xml version="1.0" encoding="utf-8"?>
<a:theme xmlns:a="http://schemas.openxmlformats.org/drawingml/2006/main" name="Interior slides_w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5A648A1-D264-48AC-82AD-4FBB214D6922}"/>
    </a:ext>
  </a:extLst>
</a:theme>
</file>

<file path=ppt/theme/theme3.xml><?xml version="1.0" encoding="utf-8"?>
<a:theme xmlns:a="http://schemas.openxmlformats.org/drawingml/2006/main" name="Interior slides_NoWatermark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B66A5330-AB83-4564-8823-1C6FD722FACA}"/>
    </a:ext>
  </a:extLst>
</a:theme>
</file>

<file path=ppt/theme/theme4.xml><?xml version="1.0" encoding="utf-8"?>
<a:theme xmlns:a="http://schemas.openxmlformats.org/drawingml/2006/main" name="Interior slides_NoWatermark_wPgNu">
  <a:themeElements>
    <a:clrScheme name="FIA Brand Colors">
      <a:dk1>
        <a:srgbClr val="294661"/>
      </a:dk1>
      <a:lt1>
        <a:srgbClr val="FFFFFF"/>
      </a:lt1>
      <a:dk2>
        <a:srgbClr val="363636"/>
      </a:dk2>
      <a:lt2>
        <a:srgbClr val="75787B"/>
      </a:lt2>
      <a:accent1>
        <a:srgbClr val="00A4E7"/>
      </a:accent1>
      <a:accent2>
        <a:srgbClr val="85C441"/>
      </a:accent2>
      <a:accent3>
        <a:srgbClr val="4B4F54"/>
      </a:accent3>
      <a:accent4>
        <a:srgbClr val="AE1924"/>
      </a:accent4>
      <a:accent5>
        <a:srgbClr val="F8A51A"/>
      </a:accent5>
      <a:accent6>
        <a:srgbClr val="44C8F5"/>
      </a:accent6>
      <a:hlink>
        <a:srgbClr val="00A4E7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1F7355F6-4E1D-4512-AF2B-82CA553CB91A}"/>
    </a:ext>
  </a:extLst>
</a:theme>
</file>

<file path=ppt/theme/theme5.xml><?xml version="1.0" encoding="utf-8"?>
<a:theme xmlns:a="http://schemas.openxmlformats.org/drawingml/2006/main" name="Concludin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IA PPT Template_4-3_LATO" id="{12FD2F34-B477-4AFE-B7F0-824DBE4EED7A}" vid="{0840B1C0-70E7-4D13-A666-D6D96E2ADD53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BF086C32B17346B8130D26F24364DD" ma:contentTypeVersion="16" ma:contentTypeDescription="Create a new document." ma:contentTypeScope="" ma:versionID="b82cbb0bed3cb630ff18eb00444ddb8f">
  <xsd:schema xmlns:xsd="http://www.w3.org/2001/XMLSchema" xmlns:xs="http://www.w3.org/2001/XMLSchema" xmlns:p="http://schemas.microsoft.com/office/2006/metadata/properties" xmlns:ns2="f321cc19-8678-4f0b-8d8e-188e7c02e2be" xmlns:ns3="b1dc8d5e-a797-4cf4-8b99-2f35a2d8a579" targetNamespace="http://schemas.microsoft.com/office/2006/metadata/properties" ma:root="true" ma:fieldsID="201e042af1d4c50d98caeec188a48178" ns2:_="" ns3:_="">
    <xsd:import namespace="f321cc19-8678-4f0b-8d8e-188e7c02e2be"/>
    <xsd:import namespace="b1dc8d5e-a797-4cf4-8b99-2f35a2d8a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21cc19-8678-4f0b-8d8e-188e7c02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0317f6e-2cf7-4ca2-aff5-a4d7f2f9021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dc8d5e-a797-4cf4-8b99-2f35a2d8a57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7bff8164-d40a-4a58-8c78-6419d99c6f26}" ma:internalName="TaxCatchAll" ma:showField="CatchAllData" ma:web="b1dc8d5e-a797-4cf4-8b99-2f35a2d8a5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1dc8d5e-a797-4cf4-8b99-2f35a2d8a579" xsi:nil="true"/>
    <lcf76f155ced4ddcb4097134ff3c332f xmlns="f321cc19-8678-4f0b-8d8e-188e7c02e2be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52F072-52EA-4177-883B-60FCB33FB0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21cc19-8678-4f0b-8d8e-188e7c02e2be"/>
    <ds:schemaRef ds:uri="b1dc8d5e-a797-4cf4-8b99-2f35a2d8a5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5178D3-992A-4AC0-8D89-3D90FF0F224E}">
  <ds:schemaRefs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1dc8d5e-a797-4cf4-8b99-2f35a2d8a579"/>
    <ds:schemaRef ds:uri="f321cc19-8678-4f0b-8d8e-188e7c02e2b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0ABB4EB-E615-4EC8-9188-07114EA818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Title Slides</Template>
  <TotalTime>15791</TotalTime>
  <Words>222</Words>
  <Application>Microsoft Macintosh PowerPoint</Application>
  <PresentationFormat>On-screen Show (4:3)</PresentationFormat>
  <Paragraphs>38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Lato</vt:lpstr>
      <vt:lpstr>Interior slides_wWatermark</vt:lpstr>
      <vt:lpstr>Interior slides_wWatermark_wPgNu</vt:lpstr>
      <vt:lpstr>Interior slides_NoWatermark</vt:lpstr>
      <vt:lpstr>Interior slides_NoWatermark_wPgNu</vt:lpstr>
      <vt:lpstr>Concluding slide</vt:lpstr>
      <vt:lpstr>TMX GROUP MONTREAL EXCHANGE</vt:lpstr>
      <vt:lpstr>MONTREAL EXCHANGE (Cont’d)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Continuity Disaster Recovery Test Briefings</dc:title>
  <dc:creator>Steve P.</dc:creator>
  <cp:lastModifiedBy>Steve Proctor</cp:lastModifiedBy>
  <cp:revision>203</cp:revision>
  <dcterms:created xsi:type="dcterms:W3CDTF">2020-08-08T18:31:41Z</dcterms:created>
  <dcterms:modified xsi:type="dcterms:W3CDTF">2024-10-02T20:58:21Z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0x01010051BF086C32B17346B8130D26F24364DD</vt:lpwstr>
  </property>
  <property fmtid="{D5CDD505-2E9C-101B-9397-08002B2CF9AE}" pid="3" name="MediaServiceImageTags">
    <vt:lpwstr/>
  </property>
</Properties>
</file>