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3" r:id="rId4"/>
    <p:sldMasterId id="2147483761" r:id="rId5"/>
    <p:sldMasterId id="2147483742" r:id="rId6"/>
    <p:sldMasterId id="2147483766" r:id="rId7"/>
    <p:sldMasterId id="2147483740" r:id="rId8"/>
  </p:sldMasterIdLst>
  <p:notesMasterIdLst>
    <p:notesMasterId r:id="rId17"/>
  </p:notesMasterIdLst>
  <p:sldIdLst>
    <p:sldId id="283" r:id="rId9"/>
    <p:sldId id="350" r:id="rId10"/>
    <p:sldId id="351" r:id="rId11"/>
    <p:sldId id="352" r:id="rId12"/>
    <p:sldId id="353" r:id="rId13"/>
    <p:sldId id="354" r:id="rId14"/>
    <p:sldId id="355" r:id="rId15"/>
    <p:sldId id="356"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8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458"/>
    <p:restoredTop sz="94694"/>
  </p:normalViewPr>
  <p:slideViewPr>
    <p:cSldViewPr snapToGrid="0">
      <p:cViewPr varScale="1">
        <p:scale>
          <a:sx n="121" d="100"/>
          <a:sy n="121" d="100"/>
        </p:scale>
        <p:origin x="120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slide" Target="slides/slide7.xml"/><Relationship Id="rId10" Type="http://schemas.openxmlformats.org/officeDocument/2006/relationships/slide" Target="slides/slide2.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Lato" panose="020F0502020204030203"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Lato" panose="020F0502020204030203" pitchFamily="34" charset="0"/>
              </a:defRPr>
            </a:lvl1pPr>
          </a:lstStyle>
          <a:p>
            <a:fld id="{7E9973D8-64F4-E64F-818B-00189F1CBE1D}" type="datetimeFigureOut">
              <a:rPr lang="en-US" smtClean="0"/>
              <a:pPr/>
              <a:t>7/26/24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Lato" panose="020F0502020204030203"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Lato" panose="020F0502020204030203" pitchFamily="34" charset="0"/>
              </a:defRPr>
            </a:lvl1pPr>
          </a:lstStyle>
          <a:p>
            <a:fld id="{EC8910C8-7F42-834C-9FC5-8419262F27BE}" type="slidenum">
              <a:rPr lang="en-US" smtClean="0"/>
              <a:pPr/>
              <a:t>‹#›</a:t>
            </a:fld>
            <a:endParaRPr lang="en-US"/>
          </a:p>
        </p:txBody>
      </p:sp>
    </p:spTree>
    <p:extLst>
      <p:ext uri="{BB962C8B-B14F-4D97-AF65-F5344CB8AC3E}">
        <p14:creationId xmlns:p14="http://schemas.microsoft.com/office/powerpoint/2010/main" val="2826057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Lato" panose="020F0502020204030203" pitchFamily="34" charset="0"/>
        <a:ea typeface="+mn-ea"/>
        <a:cs typeface="+mn-cs"/>
      </a:defRPr>
    </a:lvl1pPr>
    <a:lvl2pPr marL="457200" algn="l" defTabSz="914400" rtl="0" eaLnBrk="1" latinLnBrk="0" hangingPunct="1">
      <a:defRPr sz="1200" b="0" i="0" kern="1200">
        <a:solidFill>
          <a:schemeClr val="tx1"/>
        </a:solidFill>
        <a:latin typeface="Lato" panose="020F0502020204030203" pitchFamily="34" charset="0"/>
        <a:ea typeface="+mn-ea"/>
        <a:cs typeface="+mn-cs"/>
      </a:defRPr>
    </a:lvl2pPr>
    <a:lvl3pPr marL="914400" algn="l" defTabSz="914400" rtl="0" eaLnBrk="1" latinLnBrk="0" hangingPunct="1">
      <a:defRPr sz="1200" b="0" i="0" kern="1200">
        <a:solidFill>
          <a:schemeClr val="tx1"/>
        </a:solidFill>
        <a:latin typeface="Lato" panose="020F0502020204030203" pitchFamily="34" charset="0"/>
        <a:ea typeface="+mn-ea"/>
        <a:cs typeface="+mn-cs"/>
      </a:defRPr>
    </a:lvl3pPr>
    <a:lvl4pPr marL="1371600" algn="l" defTabSz="914400" rtl="0" eaLnBrk="1" latinLnBrk="0" hangingPunct="1">
      <a:defRPr sz="1200" b="0" i="0" kern="1200">
        <a:solidFill>
          <a:schemeClr val="tx1"/>
        </a:solidFill>
        <a:latin typeface="Lato" panose="020F0502020204030203" pitchFamily="34" charset="0"/>
        <a:ea typeface="+mn-ea"/>
        <a:cs typeface="+mn-cs"/>
      </a:defRPr>
    </a:lvl4pPr>
    <a:lvl5pPr marL="1828800" algn="l" defTabSz="914400" rtl="0" eaLnBrk="1" latinLnBrk="0" hangingPunct="1">
      <a:defRPr sz="1200" b="0" i="0" kern="1200">
        <a:solidFill>
          <a:schemeClr val="tx1"/>
        </a:solidFill>
        <a:latin typeface="Lato" panose="020F05020202040302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5141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908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1690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968109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869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3927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4370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8268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581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5633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627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2377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22848B8F-5060-4ED7-9C12-540DA3A5BFD1}"/>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7/26/24</a:t>
            </a:fld>
            <a:endParaRPr lang="en-US"/>
          </a:p>
        </p:txBody>
      </p:sp>
      <p:sp>
        <p:nvSpPr>
          <p:cNvPr id="7" name="Slide Number Placeholder 6">
            <a:extLst>
              <a:ext uri="{FF2B5EF4-FFF2-40B4-BE49-F238E27FC236}">
                <a16:creationId xmlns:a16="http://schemas.microsoft.com/office/drawing/2014/main" id="{88FAE50A-1DE8-43A9-B575-E3C3F8090BC0}"/>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138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4">
            <a:extLst>
              <a:ext uri="{FF2B5EF4-FFF2-40B4-BE49-F238E27FC236}">
                <a16:creationId xmlns:a16="http://schemas.microsoft.com/office/drawing/2014/main" id="{39BFA68F-C36C-FF42-9D07-40C01FBE9EC0}"/>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7/26/24</a:t>
            </a:fld>
            <a:endParaRPr lang="en-US"/>
          </a:p>
        </p:txBody>
      </p:sp>
      <p:sp>
        <p:nvSpPr>
          <p:cNvPr id="11" name="Slide Number Placeholder 6">
            <a:extLst>
              <a:ext uri="{FF2B5EF4-FFF2-40B4-BE49-F238E27FC236}">
                <a16:creationId xmlns:a16="http://schemas.microsoft.com/office/drawing/2014/main" id="{5B639108-1F63-7640-8ECF-CAF5ACBFC281}"/>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Tree>
    <p:extLst>
      <p:ext uri="{BB962C8B-B14F-4D97-AF65-F5344CB8AC3E}">
        <p14:creationId xmlns:p14="http://schemas.microsoft.com/office/powerpoint/2010/main" val="4174581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C1DADD-CE4D-426F-A537-72DF92C4C630}"/>
              </a:ext>
            </a:extLst>
          </p:cNvPr>
          <p:cNvSpPr>
            <a:spLocks noGrp="1"/>
          </p:cNvSpPr>
          <p:nvPr>
            <p:ph type="dt" sz="half" idx="10"/>
          </p:nvPr>
        </p:nvSpPr>
        <p:spPr>
          <a:xfrm>
            <a:off x="628650" y="6356350"/>
            <a:ext cx="20574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07F73-A887-42AF-A9E5-E3F343D3C91D}" type="datetimeFigureOut">
              <a:rPr lang="en-US" smtClean="0"/>
              <a:pPr/>
              <a:t>7/26/24</a:t>
            </a:fld>
            <a:endParaRPr lang="en-US"/>
          </a:p>
        </p:txBody>
      </p:sp>
      <p:sp>
        <p:nvSpPr>
          <p:cNvPr id="8" name="Footer Placeholder 7">
            <a:extLst>
              <a:ext uri="{FF2B5EF4-FFF2-40B4-BE49-F238E27FC236}">
                <a16:creationId xmlns:a16="http://schemas.microsoft.com/office/drawing/2014/main" id="{914ABA8B-E35D-40DD-B441-9FBEC5AF889B}"/>
              </a:ext>
            </a:extLst>
          </p:cNvPr>
          <p:cNvSpPr>
            <a:spLocks noGrp="1"/>
          </p:cNvSpPr>
          <p:nvPr>
            <p:ph type="ftr" sz="quarter" idx="11"/>
          </p:nvPr>
        </p:nvSpPr>
        <p:spPr>
          <a:xfrm>
            <a:off x="3028950" y="6356350"/>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Slide Number Placeholder 8">
            <a:extLst>
              <a:ext uri="{FF2B5EF4-FFF2-40B4-BE49-F238E27FC236}">
                <a16:creationId xmlns:a16="http://schemas.microsoft.com/office/drawing/2014/main" id="{A7FD354C-B1B2-4C96-807E-2187C8B45340}"/>
              </a:ext>
            </a:extLst>
          </p:cNvPr>
          <p:cNvSpPr>
            <a:spLocks noGrp="1"/>
          </p:cNvSpPr>
          <p:nvPr>
            <p:ph type="sldNum" sz="quarter" idx="12"/>
          </p:nvPr>
        </p:nvSpPr>
        <p:spPr>
          <a:xfrm>
            <a:off x="6457950" y="6356350"/>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860951-3C83-4875-A869-0586E7A52C8F}" type="slidenum">
              <a:rPr lang="en-US" smtClean="0"/>
              <a:pPr/>
              <a:t>‹#›</a:t>
            </a:fld>
            <a:endParaRPr lang="en-US"/>
          </a:p>
        </p:txBody>
      </p:sp>
    </p:spTree>
    <p:extLst>
      <p:ext uri="{BB962C8B-B14F-4D97-AF65-F5344CB8AC3E}">
        <p14:creationId xmlns:p14="http://schemas.microsoft.com/office/powerpoint/2010/main" val="3346208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06108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91965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emf"/><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emf"/><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1.emf"/><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17.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374910648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58" r:id="rId3"/>
    <p:sldLayoutId id="2147483716"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4" name="TextBox 3">
            <a:extLst>
              <a:ext uri="{FF2B5EF4-FFF2-40B4-BE49-F238E27FC236}">
                <a16:creationId xmlns:a16="http://schemas.microsoft.com/office/drawing/2014/main" id="{2234DCB7-3BE5-4DD9-9616-B4B9297CEA50}"/>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2338518143"/>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841987493"/>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59" r:id="rId3"/>
    <p:sldLayoutId id="214748376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7" name="TextBox 6">
            <a:extLst>
              <a:ext uri="{FF2B5EF4-FFF2-40B4-BE49-F238E27FC236}">
                <a16:creationId xmlns:a16="http://schemas.microsoft.com/office/drawing/2014/main" id="{0705D20B-28B6-469A-97BC-15AA768F9AB1}"/>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130255863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3E621156-68EF-CC47-B848-34A377273FEB}"/>
              </a:ext>
            </a:extLst>
          </p:cNvPr>
          <p:cNvPicPr>
            <a:picLocks noChangeAspect="1"/>
          </p:cNvPicPr>
          <p:nvPr userDrawn="1"/>
        </p:nvPicPr>
        <p:blipFill>
          <a:blip r:embed="rId3">
            <a:alphaModFix amt="35000"/>
          </a:blip>
          <a:stretch>
            <a:fillRect/>
          </a:stretch>
        </p:blipFill>
        <p:spPr>
          <a:xfrm>
            <a:off x="0" y="0"/>
            <a:ext cx="9144000" cy="6858000"/>
          </a:xfrm>
          <a:prstGeom prst="rect">
            <a:avLst/>
          </a:prstGeom>
        </p:spPr>
      </p:pic>
      <p:pic>
        <p:nvPicPr>
          <p:cNvPr id="11" name="Picture 10" descr="A close up of a logo&#10;&#10;Description automatically generated">
            <a:extLst>
              <a:ext uri="{FF2B5EF4-FFF2-40B4-BE49-F238E27FC236}">
                <a16:creationId xmlns:a16="http://schemas.microsoft.com/office/drawing/2014/main" id="{95D6A118-8AD1-204F-BF2C-0A5570B1BA07}"/>
              </a:ext>
            </a:extLst>
          </p:cNvPr>
          <p:cNvPicPr>
            <a:picLocks noChangeAspect="1"/>
          </p:cNvPicPr>
          <p:nvPr userDrawn="1"/>
        </p:nvPicPr>
        <p:blipFill>
          <a:blip r:embed="rId4"/>
          <a:stretch>
            <a:fillRect/>
          </a:stretch>
        </p:blipFill>
        <p:spPr>
          <a:xfrm>
            <a:off x="2445579" y="2565400"/>
            <a:ext cx="3378200" cy="1727200"/>
          </a:xfrm>
          <a:prstGeom prst="rect">
            <a:avLst/>
          </a:prstGeom>
        </p:spPr>
      </p:pic>
    </p:spTree>
    <p:extLst>
      <p:ext uri="{BB962C8B-B14F-4D97-AF65-F5344CB8AC3E}">
        <p14:creationId xmlns:p14="http://schemas.microsoft.com/office/powerpoint/2010/main" val="1828497902"/>
      </p:ext>
    </p:extLst>
  </p:cSld>
  <p:clrMap bg1="lt1" tx1="dk1" bg2="lt2" tx2="dk2" accent1="accent1" accent2="accent2" accent3="accent3" accent4="accent4" accent5="accent5" accent6="accent6" hlink="hlink" folHlink="folHlink"/>
  <p:sldLayoutIdLst>
    <p:sldLayoutId id="214748374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hyperlink" Target="https://ecs.icc.theice.com/trade/Login" TargetMode="Externa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hyperlink" Target="https://pace.theice.com/" TargetMode="Externa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hyperlink" Target="mailto:css@theice.com" TargetMode="Externa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hyperlink" Target="mailto:css@theice.com"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hyperlink" Target="mailto:css@theice.com"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ICE CLEAR CREDIT</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48046"/>
            <a:ext cx="8229600" cy="4710223"/>
          </a:xfrm>
        </p:spPr>
        <p:txBody>
          <a:bodyPr>
            <a:normAutofit fontScale="85000" lnSpcReduction="20000"/>
          </a:bodyPr>
          <a:lstStyle/>
          <a:p>
            <a:pPr marL="0" indent="0">
              <a:lnSpc>
                <a:spcPct val="120000"/>
              </a:lnSpc>
              <a:buNone/>
            </a:pPr>
            <a:r>
              <a:rPr lang="en-US" dirty="0"/>
              <a:t>ICE Clear Credit will participate in the FIA Disaster Recovery Test on Saturday, October 5th. </a:t>
            </a:r>
          </a:p>
          <a:p>
            <a:endParaRPr lang="en-US" dirty="0"/>
          </a:p>
          <a:p>
            <a:r>
              <a:rPr lang="en-US" dirty="0"/>
              <a:t>All times are Eastern Time (ET).</a:t>
            </a:r>
          </a:p>
          <a:p>
            <a:endParaRPr lang="en-US" dirty="0"/>
          </a:p>
          <a:p>
            <a:r>
              <a:rPr lang="en-US" dirty="0"/>
              <a:t>CDS clearing applications will be available at 9:00 am ET.</a:t>
            </a:r>
          </a:p>
          <a:p>
            <a:pPr marL="0" indent="0">
              <a:buNone/>
            </a:pPr>
            <a:endParaRPr lang="en-US" dirty="0"/>
          </a:p>
          <a:p>
            <a:pPr>
              <a:lnSpc>
                <a:spcPct val="120000"/>
              </a:lnSpc>
            </a:pPr>
            <a:r>
              <a:rPr lang="en-US" dirty="0"/>
              <a:t>Beginning at 11:00 am ET, ICE will revert all clearing applications back to production.  </a:t>
            </a:r>
          </a:p>
          <a:p>
            <a:endParaRPr lang="en-US" dirty="0"/>
          </a:p>
          <a:p>
            <a:pPr marL="0" indent="0">
              <a:buNone/>
            </a:pPr>
            <a:r>
              <a:rPr lang="en-US" b="1" u="sng" dirty="0"/>
              <a:t>Ping Testing</a:t>
            </a:r>
          </a:p>
          <a:p>
            <a:pPr>
              <a:lnSpc>
                <a:spcPct val="120000"/>
              </a:lnSpc>
            </a:pPr>
            <a:r>
              <a:rPr lang="en-US" dirty="0"/>
              <a:t>Ping testing will be conducted on Saturday, September 14th from 9:00 am ET -11:00 am ET. The CDS clearing applications available will be switched over. Participants must verify connection to the CDS clearing applications using the URLs given in the following slides.</a:t>
            </a:r>
          </a:p>
          <a:p>
            <a:endParaRPr lang="en-US" dirty="0"/>
          </a:p>
        </p:txBody>
      </p:sp>
    </p:spTree>
    <p:extLst>
      <p:ext uri="{BB962C8B-B14F-4D97-AF65-F5344CB8AC3E}">
        <p14:creationId xmlns:p14="http://schemas.microsoft.com/office/powerpoint/2010/main" val="3755339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646915"/>
          </a:xfrm>
        </p:spPr>
        <p:txBody>
          <a:bodyPr>
            <a:normAutofit fontScale="70000" lnSpcReduction="20000"/>
          </a:bodyPr>
          <a:lstStyle/>
          <a:p>
            <a:pPr marL="0" indent="0">
              <a:lnSpc>
                <a:spcPct val="120000"/>
              </a:lnSpc>
              <a:buNone/>
            </a:pPr>
            <a:r>
              <a:rPr lang="en-US"/>
              <a:t>The following CDS clearing applications will be available through the ICE Clear Credit DR site for Clearing Participants to test:</a:t>
            </a:r>
            <a:br>
              <a:rPr lang="en-US"/>
            </a:br>
            <a:endParaRPr lang="en-US"/>
          </a:p>
          <a:p>
            <a:pPr>
              <a:buFont typeface="Wingdings" pitchFamily="2" charset="2"/>
              <a:buChar char="Ø"/>
            </a:pPr>
            <a:r>
              <a:rPr lang="en-US"/>
              <a:t> </a:t>
            </a:r>
            <a:r>
              <a:rPr lang="en-US" b="1"/>
              <a:t>Managed File Transfer (MFT)</a:t>
            </a:r>
            <a:r>
              <a:rPr lang="en-US"/>
              <a:t>: </a:t>
            </a:r>
          </a:p>
          <a:p>
            <a:pPr lvl="1">
              <a:lnSpc>
                <a:spcPct val="120000"/>
              </a:lnSpc>
            </a:pPr>
            <a:r>
              <a:rPr lang="en-US" sz="1900"/>
              <a:t>File Upload </a:t>
            </a:r>
          </a:p>
          <a:p>
            <a:pPr lvl="2">
              <a:lnSpc>
                <a:spcPct val="120000"/>
              </a:lnSpc>
            </a:pPr>
            <a:r>
              <a:rPr lang="en-US" sz="1900"/>
              <a:t>E.g. Clearing Eligible Trade File</a:t>
            </a:r>
          </a:p>
          <a:p>
            <a:pPr lvl="1">
              <a:lnSpc>
                <a:spcPct val="120000"/>
              </a:lnSpc>
            </a:pPr>
            <a:r>
              <a:rPr lang="en-US" sz="1900"/>
              <a:t>File Download</a:t>
            </a:r>
          </a:p>
          <a:p>
            <a:pPr lvl="2">
              <a:lnSpc>
                <a:spcPct val="120000"/>
              </a:lnSpc>
            </a:pPr>
            <a:r>
              <a:rPr lang="en-US" sz="1900"/>
              <a:t>E.g. Clearing Eligible Trade File, Final Clearing Instruction File</a:t>
            </a:r>
          </a:p>
          <a:p>
            <a:pPr>
              <a:buFont typeface="Wingdings" pitchFamily="2" charset="2"/>
              <a:buChar char="Ø"/>
            </a:pPr>
            <a:r>
              <a:rPr lang="en-US" b="1"/>
              <a:t> ECS Banking System</a:t>
            </a:r>
          </a:p>
          <a:p>
            <a:pPr>
              <a:buFont typeface="Wingdings" pitchFamily="2" charset="2"/>
              <a:buChar char="Ø"/>
            </a:pPr>
            <a:r>
              <a:rPr lang="en-US" b="1"/>
              <a:t> Direct Pricing:</a:t>
            </a:r>
          </a:p>
          <a:p>
            <a:pPr lvl="1">
              <a:lnSpc>
                <a:spcPct val="120000"/>
              </a:lnSpc>
            </a:pPr>
            <a:r>
              <a:rPr lang="en-US"/>
              <a:t>FIX Pricing API</a:t>
            </a:r>
          </a:p>
          <a:p>
            <a:pPr lvl="1">
              <a:lnSpc>
                <a:spcPct val="120000"/>
              </a:lnSpc>
            </a:pPr>
            <a:r>
              <a:rPr lang="en-US"/>
              <a:t>PACE UI</a:t>
            </a:r>
          </a:p>
          <a:p>
            <a:pPr>
              <a:buFont typeface="Wingdings" pitchFamily="2" charset="2"/>
              <a:buChar char="Ø"/>
            </a:pPr>
            <a:r>
              <a:rPr lang="en-US" b="1"/>
              <a:t> ICE Risk API</a:t>
            </a:r>
          </a:p>
          <a:p>
            <a:pPr marL="0" indent="0">
              <a:lnSpc>
                <a:spcPct val="120000"/>
              </a:lnSpc>
              <a:buNone/>
            </a:pPr>
            <a:br>
              <a:rPr lang="en-US"/>
            </a:br>
            <a:r>
              <a:rPr lang="en-US"/>
              <a:t>*ICE Clear Credit will be operating from its DR location; therefore all data entered into the DR clearing system will be deleted. CDS Clearing Participants that receive data during the test to their production system should take precautions not to process disaster recovery transactions with production data.</a:t>
            </a:r>
          </a:p>
        </p:txBody>
      </p:sp>
    </p:spTree>
    <p:extLst>
      <p:ext uri="{BB962C8B-B14F-4D97-AF65-F5344CB8AC3E}">
        <p14:creationId xmlns:p14="http://schemas.microsoft.com/office/powerpoint/2010/main" val="3785160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69312"/>
            <a:ext cx="8229600" cy="4507651"/>
          </a:xfrm>
        </p:spPr>
        <p:txBody>
          <a:bodyPr>
            <a:normAutofit lnSpcReduction="10000"/>
          </a:bodyPr>
          <a:lstStyle/>
          <a:p>
            <a:pPr marL="0" indent="0">
              <a:lnSpc>
                <a:spcPct val="110000"/>
              </a:lnSpc>
              <a:buNone/>
            </a:pPr>
            <a:r>
              <a:rPr lang="en-US" b="1" dirty="0"/>
              <a:t>MFT – Retrieve Data Files via SFTP</a:t>
            </a:r>
            <a:br>
              <a:rPr lang="en-US" dirty="0"/>
            </a:br>
            <a:br>
              <a:rPr lang="en-US" dirty="0"/>
            </a:br>
            <a:r>
              <a:rPr lang="en-US" dirty="0"/>
              <a:t>CDS Clearing Participants can test the SFTP functionality in order to retrieve data files. ICE Clear Credit will make production data files available to CDS Clearing Participants by using the below:</a:t>
            </a:r>
          </a:p>
          <a:p>
            <a:pPr marL="0" indent="0">
              <a:lnSpc>
                <a:spcPct val="100000"/>
              </a:lnSpc>
              <a:buNone/>
            </a:pPr>
            <a:br>
              <a:rPr lang="en-US" dirty="0"/>
            </a:br>
            <a:r>
              <a:rPr lang="en-US" dirty="0"/>
              <a:t>MFT URL for Individual Users: </a:t>
            </a:r>
            <a:r>
              <a:rPr lang="en-US" dirty="0" err="1"/>
              <a:t>securemft.icc.theice.com</a:t>
            </a:r>
            <a:br>
              <a:rPr lang="en-US" dirty="0"/>
            </a:br>
            <a:r>
              <a:rPr lang="en-US" dirty="0"/>
              <a:t>IP Address: 63.247.112.89</a:t>
            </a:r>
            <a:br>
              <a:rPr lang="en-US" dirty="0"/>
            </a:br>
            <a:r>
              <a:rPr lang="en-US" dirty="0"/>
              <a:t>Port: 22 </a:t>
            </a:r>
          </a:p>
          <a:p>
            <a:endParaRPr lang="en-US" dirty="0"/>
          </a:p>
          <a:p>
            <a:pPr marL="0" indent="0">
              <a:lnSpc>
                <a:spcPct val="100000"/>
              </a:lnSpc>
              <a:buNone/>
            </a:pPr>
            <a:r>
              <a:rPr lang="en-US" dirty="0"/>
              <a:t>MFT URL for Service Account Users: </a:t>
            </a:r>
            <a:r>
              <a:rPr lang="en-US" dirty="0" err="1"/>
              <a:t>mft.icc.theice.com</a:t>
            </a:r>
            <a:br>
              <a:rPr lang="en-US" dirty="0"/>
            </a:br>
            <a:r>
              <a:rPr lang="en-US" dirty="0"/>
              <a:t>IP Address: 63.247.112.88</a:t>
            </a:r>
            <a:br>
              <a:rPr lang="en-US" dirty="0"/>
            </a:br>
            <a:r>
              <a:rPr lang="en-US" dirty="0"/>
              <a:t>Port: 22 </a:t>
            </a:r>
          </a:p>
          <a:p>
            <a:endParaRPr lang="en-US" dirty="0"/>
          </a:p>
        </p:txBody>
      </p:sp>
    </p:spTree>
    <p:extLst>
      <p:ext uri="{BB962C8B-B14F-4D97-AF65-F5344CB8AC3E}">
        <p14:creationId xmlns:p14="http://schemas.microsoft.com/office/powerpoint/2010/main" val="1165245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lstStyle/>
          <a:p>
            <a:pPr marL="0" indent="0">
              <a:buNone/>
            </a:pPr>
            <a:r>
              <a:rPr lang="en-US" b="1"/>
              <a:t>ECS Banking System</a:t>
            </a:r>
          </a:p>
          <a:p>
            <a:pPr marL="0" indent="0">
              <a:buNone/>
            </a:pPr>
            <a:endParaRPr lang="en-US"/>
          </a:p>
          <a:p>
            <a:pPr marL="0" indent="0">
              <a:buNone/>
            </a:pPr>
            <a:r>
              <a:rPr lang="en-US"/>
              <a:t>ICE Clear Credit CDS Clearing Participants should make sure they have access to the ECS Banking system. Clearing Participants should login to the below URL to ensure they have access:</a:t>
            </a:r>
          </a:p>
          <a:p>
            <a:pPr marL="0" indent="0">
              <a:buNone/>
            </a:pPr>
            <a:endParaRPr lang="en-US"/>
          </a:p>
          <a:p>
            <a:pPr marL="0" indent="0">
              <a:buNone/>
            </a:pPr>
            <a:r>
              <a:rPr lang="en-US"/>
              <a:t>ECS URL: </a:t>
            </a:r>
            <a:r>
              <a:rPr lang="en-US">
                <a:hlinkClick r:id="rId2"/>
              </a:rPr>
              <a:t>https://ecs.icc.theice.com/trade/Login</a:t>
            </a:r>
            <a:r>
              <a:rPr lang="en-US"/>
              <a:t> </a:t>
            </a:r>
          </a:p>
          <a:p>
            <a:pPr marL="0" indent="0">
              <a:buNone/>
            </a:pPr>
            <a:endParaRPr lang="en-US"/>
          </a:p>
        </p:txBody>
      </p:sp>
    </p:spTree>
    <p:extLst>
      <p:ext uri="{BB962C8B-B14F-4D97-AF65-F5344CB8AC3E}">
        <p14:creationId xmlns:p14="http://schemas.microsoft.com/office/powerpoint/2010/main" val="17804181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normAutofit fontScale="92500" lnSpcReduction="10000"/>
          </a:bodyPr>
          <a:lstStyle/>
          <a:p>
            <a:pPr marL="0" indent="0">
              <a:lnSpc>
                <a:spcPct val="110000"/>
              </a:lnSpc>
              <a:buNone/>
            </a:pPr>
            <a:r>
              <a:rPr lang="en-US" b="1"/>
              <a:t>Direct Pricing</a:t>
            </a:r>
            <a:br>
              <a:rPr lang="en-US"/>
            </a:br>
            <a:br>
              <a:rPr lang="en-US"/>
            </a:br>
            <a:r>
              <a:rPr lang="en-US"/>
              <a:t>ICE Clear Credit CDS Clearing Participants should make sure they have access to the FIX Pricing API and PACE UI. Clearing Participants should login to ensure they are able to establish connectivity to these applications.</a:t>
            </a:r>
          </a:p>
          <a:p>
            <a:endParaRPr lang="en-US"/>
          </a:p>
          <a:p>
            <a:pPr marL="0" indent="0">
              <a:buNone/>
            </a:pPr>
            <a:r>
              <a:rPr lang="en-US" b="1" u="sng"/>
              <a:t>FIX Pricing API</a:t>
            </a:r>
          </a:p>
          <a:p>
            <a:pPr marL="0" indent="0">
              <a:lnSpc>
                <a:spcPct val="110000"/>
              </a:lnSpc>
              <a:buNone/>
            </a:pPr>
            <a:r>
              <a:rPr lang="en-US"/>
              <a:t>FIX URL: </a:t>
            </a:r>
            <a:r>
              <a:rPr lang="en-US" err="1"/>
              <a:t>fix.icc.theice.com</a:t>
            </a:r>
            <a:br>
              <a:rPr lang="en-US"/>
            </a:br>
            <a:r>
              <a:rPr lang="en-US"/>
              <a:t>IP Address: 63.247.112.95</a:t>
            </a:r>
            <a:br>
              <a:rPr lang="en-US"/>
            </a:br>
            <a:r>
              <a:rPr lang="en-US"/>
              <a:t>Port: 10001</a:t>
            </a:r>
          </a:p>
          <a:p>
            <a:endParaRPr lang="en-US"/>
          </a:p>
          <a:p>
            <a:pPr marL="0" indent="0">
              <a:buNone/>
            </a:pPr>
            <a:r>
              <a:rPr lang="en-US" b="1" u="sng"/>
              <a:t>PACE UI</a:t>
            </a:r>
          </a:p>
          <a:p>
            <a:pPr marL="0" indent="0">
              <a:lnSpc>
                <a:spcPct val="110000"/>
              </a:lnSpc>
              <a:buNone/>
            </a:pPr>
            <a:r>
              <a:rPr lang="en-US"/>
              <a:t>PACE UI URL: </a:t>
            </a:r>
            <a:r>
              <a:rPr lang="en-US">
                <a:hlinkClick r:id="rId2"/>
              </a:rPr>
              <a:t>https://pace.theice.com</a:t>
            </a:r>
            <a:r>
              <a:rPr lang="en-US"/>
              <a:t> </a:t>
            </a:r>
          </a:p>
          <a:p>
            <a:endParaRPr lang="en-US"/>
          </a:p>
        </p:txBody>
      </p:sp>
    </p:spTree>
    <p:extLst>
      <p:ext uri="{BB962C8B-B14F-4D97-AF65-F5344CB8AC3E}">
        <p14:creationId xmlns:p14="http://schemas.microsoft.com/office/powerpoint/2010/main" val="1386740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90577"/>
            <a:ext cx="8229600" cy="4486386"/>
          </a:xfrm>
        </p:spPr>
        <p:txBody>
          <a:bodyPr>
            <a:normAutofit fontScale="92500" lnSpcReduction="10000"/>
          </a:bodyPr>
          <a:lstStyle/>
          <a:p>
            <a:pPr marL="0" indent="0">
              <a:buNone/>
            </a:pPr>
            <a:r>
              <a:rPr lang="en-US" b="1" u="sng" dirty="0"/>
              <a:t>At the Start of the Test</a:t>
            </a:r>
          </a:p>
          <a:p>
            <a:pPr marL="0" indent="0">
              <a:lnSpc>
                <a:spcPct val="110000"/>
              </a:lnSpc>
              <a:buNone/>
            </a:pPr>
            <a:r>
              <a:rPr lang="en-US" dirty="0"/>
              <a:t>Participants are encouraged to contact the ICE Clear Credit CSS staff at (312) 836-6890 prior to the DR test. This will allow the appropriate ICE Clear Credit CSS staff to monitor results and assist participants in the DR test if need be.</a:t>
            </a:r>
          </a:p>
          <a:p>
            <a:pPr marL="0" indent="0">
              <a:buNone/>
            </a:pPr>
            <a:br>
              <a:rPr lang="en-US" dirty="0"/>
            </a:br>
            <a:r>
              <a:rPr lang="en-US" b="1" u="sng" dirty="0"/>
              <a:t>At the Completion of the Test</a:t>
            </a:r>
          </a:p>
          <a:p>
            <a:pPr marL="0" indent="0">
              <a:lnSpc>
                <a:spcPct val="110000"/>
              </a:lnSpc>
              <a:buNone/>
            </a:pPr>
            <a:r>
              <a:rPr lang="en-US" dirty="0"/>
              <a:t>Once a Clearing Participant has determined that all their test objectives have been met, please send an email outlining each item tested along with the results to </a:t>
            </a:r>
            <a:r>
              <a:rPr lang="en-US" dirty="0">
                <a:hlinkClick r:id="rId2"/>
              </a:rPr>
              <a:t>css@ice.com</a:t>
            </a:r>
            <a:r>
              <a:rPr lang="en-US" dirty="0"/>
              <a:t>.</a:t>
            </a:r>
          </a:p>
          <a:p>
            <a:pPr marL="0" indent="0">
              <a:buNone/>
            </a:pPr>
            <a:endParaRPr lang="en-US" dirty="0"/>
          </a:p>
          <a:p>
            <a:pPr marL="0" indent="0">
              <a:lnSpc>
                <a:spcPct val="110000"/>
              </a:lnSpc>
              <a:buNone/>
            </a:pPr>
            <a:r>
              <a:rPr lang="en-US" dirty="0"/>
              <a:t>At the completion of the test, Clearing Participants are encouraged to contact CSS at (312) 836-6890 in order to provide ICE Clear Credit with your firm’s CDS DR test status.</a:t>
            </a:r>
          </a:p>
          <a:p>
            <a:pPr marL="0" indent="0">
              <a:buNone/>
            </a:pPr>
            <a:endParaRPr lang="en-US" dirty="0"/>
          </a:p>
        </p:txBody>
      </p:sp>
    </p:spTree>
    <p:extLst>
      <p:ext uri="{BB962C8B-B14F-4D97-AF65-F5344CB8AC3E}">
        <p14:creationId xmlns:p14="http://schemas.microsoft.com/office/powerpoint/2010/main" val="3030582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646915"/>
          </a:xfrm>
        </p:spPr>
        <p:txBody>
          <a:bodyPr>
            <a:normAutofit/>
          </a:bodyPr>
          <a:lstStyle/>
          <a:p>
            <a:pPr marL="0" indent="0">
              <a:buNone/>
            </a:pPr>
            <a:r>
              <a:rPr lang="en-US" b="1" dirty="0"/>
              <a:t>How to Participate</a:t>
            </a:r>
          </a:p>
          <a:p>
            <a:pPr marL="0" indent="0">
              <a:buNone/>
            </a:pPr>
            <a:r>
              <a:rPr lang="en-US" sz="1400" u="sng" dirty="0"/>
              <a:t>ICE Clear Credit CDS Marketplace Disaster Recovery Test Request Form</a:t>
            </a:r>
            <a:br>
              <a:rPr lang="en-US" sz="1400" dirty="0"/>
            </a:br>
            <a:br>
              <a:rPr lang="en-US" sz="1400" dirty="0"/>
            </a:br>
            <a:r>
              <a:rPr lang="en-US" sz="1600" dirty="0"/>
              <a:t>To help prepare for a smooth CDS Marketplace disaster recovery test, please complete the following form and provide appropriate contacts. After completion, please return the form by email to </a:t>
            </a:r>
            <a:r>
              <a:rPr lang="en-US" sz="1600" dirty="0">
                <a:hlinkClick r:id="rId2"/>
              </a:rPr>
              <a:t>css@ice.com</a:t>
            </a:r>
            <a:r>
              <a:rPr lang="en-US" sz="1600" dirty="0"/>
              <a:t>.</a:t>
            </a:r>
            <a:br>
              <a:rPr lang="en-US" sz="1600" dirty="0"/>
            </a:br>
            <a:br>
              <a:rPr lang="en-US" sz="1600" dirty="0"/>
            </a:br>
            <a:r>
              <a:rPr lang="en-US" sz="1600" dirty="0"/>
              <a:t>Will your firm be participating in the ICE Clear Credit Disaster Recovery Test?</a:t>
            </a:r>
          </a:p>
          <a:p>
            <a:pPr marL="0" indent="0">
              <a:buNone/>
            </a:pPr>
            <a:br>
              <a:rPr lang="en-US" sz="1400" dirty="0"/>
            </a:br>
            <a:r>
              <a:rPr lang="en-US" sz="1600" dirty="0"/>
              <a:t>Yes ____	No ____</a:t>
            </a:r>
            <a:br>
              <a:rPr lang="en-US" sz="1600" dirty="0"/>
            </a:br>
            <a:r>
              <a:rPr lang="en-US" sz="1600" dirty="0"/>
              <a:t>SCM ____	FCM ____</a:t>
            </a:r>
            <a:r>
              <a:rPr lang="en-US" sz="1800" dirty="0"/>
              <a:t>	</a:t>
            </a:r>
            <a:br>
              <a:rPr lang="en-US" dirty="0"/>
            </a:br>
            <a:endParaRPr lang="en-US" dirty="0"/>
          </a:p>
        </p:txBody>
      </p:sp>
      <p:graphicFrame>
        <p:nvGraphicFramePr>
          <p:cNvPr id="2" name="Table 1">
            <a:extLst>
              <a:ext uri="{FF2B5EF4-FFF2-40B4-BE49-F238E27FC236}">
                <a16:creationId xmlns:a16="http://schemas.microsoft.com/office/drawing/2014/main" id="{A8374FDF-7F13-5D45-87CE-CA6BCD76D22C}"/>
              </a:ext>
            </a:extLst>
          </p:cNvPr>
          <p:cNvGraphicFramePr>
            <a:graphicFrameLocks noGrp="1"/>
          </p:cNvGraphicFramePr>
          <p:nvPr/>
        </p:nvGraphicFramePr>
        <p:xfrm>
          <a:off x="628648" y="4519727"/>
          <a:ext cx="7263020" cy="330244"/>
        </p:xfrm>
        <a:graphic>
          <a:graphicData uri="http://schemas.openxmlformats.org/drawingml/2006/table">
            <a:tbl>
              <a:tblPr bandRow="1">
                <a:tableStyleId>{5C22544A-7EE6-4342-B048-85BDC9FD1C3A}</a:tableStyleId>
              </a:tblPr>
              <a:tblGrid>
                <a:gridCol w="1403706">
                  <a:extLst>
                    <a:ext uri="{9D8B030D-6E8A-4147-A177-3AD203B41FA5}">
                      <a16:colId xmlns:a16="http://schemas.microsoft.com/office/drawing/2014/main" val="2748117436"/>
                    </a:ext>
                  </a:extLst>
                </a:gridCol>
                <a:gridCol w="5859314">
                  <a:extLst>
                    <a:ext uri="{9D8B030D-6E8A-4147-A177-3AD203B41FA5}">
                      <a16:colId xmlns:a16="http://schemas.microsoft.com/office/drawing/2014/main" val="373917838"/>
                    </a:ext>
                  </a:extLst>
                </a:gridCol>
              </a:tblGrid>
              <a:tr h="330244">
                <a:tc>
                  <a:txBody>
                    <a:bodyPr/>
                    <a:lstStyle/>
                    <a:p>
                      <a:pPr algn="l"/>
                      <a:r>
                        <a:rPr lang="en-US"/>
                        <a:t>Firm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4336632"/>
                  </a:ext>
                </a:extLst>
              </a:tr>
            </a:tbl>
          </a:graphicData>
        </a:graphic>
      </p:graphicFrame>
      <p:graphicFrame>
        <p:nvGraphicFramePr>
          <p:cNvPr id="4" name="Table 3">
            <a:extLst>
              <a:ext uri="{FF2B5EF4-FFF2-40B4-BE49-F238E27FC236}">
                <a16:creationId xmlns:a16="http://schemas.microsoft.com/office/drawing/2014/main" id="{37A123BF-6F47-704E-A0D7-48D9D22C0CF2}"/>
              </a:ext>
            </a:extLst>
          </p:cNvPr>
          <p:cNvGraphicFramePr>
            <a:graphicFrameLocks noGrp="1"/>
          </p:cNvGraphicFramePr>
          <p:nvPr/>
        </p:nvGraphicFramePr>
        <p:xfrm>
          <a:off x="628648" y="5138597"/>
          <a:ext cx="7263020" cy="1038366"/>
        </p:xfrm>
        <a:graphic>
          <a:graphicData uri="http://schemas.openxmlformats.org/drawingml/2006/table">
            <a:tbl>
              <a:tblPr firstRow="1" bandRow="1">
                <a:tableStyleId>{5C22544A-7EE6-4342-B048-85BDC9FD1C3A}</a:tableStyleId>
              </a:tblPr>
              <a:tblGrid>
                <a:gridCol w="1452604">
                  <a:extLst>
                    <a:ext uri="{9D8B030D-6E8A-4147-A177-3AD203B41FA5}">
                      <a16:colId xmlns:a16="http://schemas.microsoft.com/office/drawing/2014/main" val="3296443838"/>
                    </a:ext>
                  </a:extLst>
                </a:gridCol>
                <a:gridCol w="1452604">
                  <a:extLst>
                    <a:ext uri="{9D8B030D-6E8A-4147-A177-3AD203B41FA5}">
                      <a16:colId xmlns:a16="http://schemas.microsoft.com/office/drawing/2014/main" val="3742484573"/>
                    </a:ext>
                  </a:extLst>
                </a:gridCol>
                <a:gridCol w="1452604">
                  <a:extLst>
                    <a:ext uri="{9D8B030D-6E8A-4147-A177-3AD203B41FA5}">
                      <a16:colId xmlns:a16="http://schemas.microsoft.com/office/drawing/2014/main" val="4003529362"/>
                    </a:ext>
                  </a:extLst>
                </a:gridCol>
                <a:gridCol w="1452604">
                  <a:extLst>
                    <a:ext uri="{9D8B030D-6E8A-4147-A177-3AD203B41FA5}">
                      <a16:colId xmlns:a16="http://schemas.microsoft.com/office/drawing/2014/main" val="3169356352"/>
                    </a:ext>
                  </a:extLst>
                </a:gridCol>
                <a:gridCol w="1452604">
                  <a:extLst>
                    <a:ext uri="{9D8B030D-6E8A-4147-A177-3AD203B41FA5}">
                      <a16:colId xmlns:a16="http://schemas.microsoft.com/office/drawing/2014/main" val="196208601"/>
                    </a:ext>
                  </a:extLst>
                </a:gridCol>
              </a:tblGrid>
              <a:tr h="346122">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Contact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Position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Phone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DR Phone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9489403"/>
                  </a:ext>
                </a:extLst>
              </a:tr>
              <a:tr h="346122">
                <a:tc>
                  <a:txBody>
                    <a:bodyPr/>
                    <a:lstStyle/>
                    <a:p>
                      <a:pPr algn="l"/>
                      <a:r>
                        <a:rPr lang="en-US"/>
                        <a:t>Primary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594622"/>
                  </a:ext>
                </a:extLst>
              </a:tr>
              <a:tr h="346122">
                <a:tc>
                  <a:txBody>
                    <a:bodyPr/>
                    <a:lstStyle/>
                    <a:p>
                      <a:pPr algn="l"/>
                      <a:r>
                        <a:rPr lang="en-US"/>
                        <a:t>Secondary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6190938"/>
                  </a:ext>
                </a:extLst>
              </a:tr>
            </a:tbl>
          </a:graphicData>
        </a:graphic>
      </p:graphicFrame>
    </p:spTree>
    <p:extLst>
      <p:ext uri="{BB962C8B-B14F-4D97-AF65-F5344CB8AC3E}">
        <p14:creationId xmlns:p14="http://schemas.microsoft.com/office/powerpoint/2010/main" val="478774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lstStyle/>
          <a:p>
            <a:pPr marL="0" indent="0">
              <a:buNone/>
            </a:pPr>
            <a:r>
              <a:rPr lang="en-US" b="1" u="sng" dirty="0"/>
              <a:t>Contacts</a:t>
            </a:r>
          </a:p>
          <a:p>
            <a:pPr marL="0" indent="0">
              <a:buNone/>
            </a:pPr>
            <a:endParaRPr lang="en-US" dirty="0"/>
          </a:p>
          <a:p>
            <a:pPr marL="0" indent="0">
              <a:lnSpc>
                <a:spcPct val="100000"/>
              </a:lnSpc>
              <a:buNone/>
            </a:pPr>
            <a:r>
              <a:rPr lang="en-US" dirty="0"/>
              <a:t>Should you have any questions, please call or e-mail the Client Services and Support Group:</a:t>
            </a:r>
          </a:p>
          <a:p>
            <a:pPr marL="0" indent="0">
              <a:buNone/>
            </a:pPr>
            <a:endParaRPr lang="en-US" dirty="0"/>
          </a:p>
          <a:p>
            <a:pPr marL="0" indent="0">
              <a:buNone/>
            </a:pPr>
            <a:r>
              <a:rPr lang="en-US" dirty="0"/>
              <a:t>Client Services and Support	312-836-6890	</a:t>
            </a:r>
            <a:r>
              <a:rPr lang="en-US" dirty="0">
                <a:hlinkClick r:id="rId2"/>
              </a:rPr>
              <a:t>css@ice.com</a:t>
            </a:r>
            <a:r>
              <a:rPr lang="en-US" dirty="0"/>
              <a:t> </a:t>
            </a:r>
          </a:p>
          <a:p>
            <a:pPr marL="0" indent="0">
              <a:buNone/>
            </a:pPr>
            <a:endParaRPr lang="en-US" dirty="0"/>
          </a:p>
        </p:txBody>
      </p:sp>
    </p:spTree>
    <p:extLst>
      <p:ext uri="{BB962C8B-B14F-4D97-AF65-F5344CB8AC3E}">
        <p14:creationId xmlns:p14="http://schemas.microsoft.com/office/powerpoint/2010/main" val="4002754233"/>
      </p:ext>
    </p:extLst>
  </p:cSld>
  <p:clrMapOvr>
    <a:masterClrMapping/>
  </p:clrMapOvr>
</p:sld>
</file>

<file path=ppt/theme/theme1.xml><?xml version="1.0" encoding="utf-8"?>
<a:theme xmlns:a="http://schemas.openxmlformats.org/drawingml/2006/main" name="Interior slides_w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FIA - Lato">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CB8D958-18BA-4A2F-B3ED-3094FF83B51F}"/>
    </a:ext>
  </a:extLst>
</a:theme>
</file>

<file path=ppt/theme/theme2.xml><?xml version="1.0" encoding="utf-8"?>
<a:theme xmlns:a="http://schemas.openxmlformats.org/drawingml/2006/main" name="Interior slides_w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5A648A1-D264-48AC-82AD-4FBB214D6922}"/>
    </a:ext>
  </a:extLst>
</a:theme>
</file>

<file path=ppt/theme/theme3.xml><?xml version="1.0" encoding="utf-8"?>
<a:theme xmlns:a="http://schemas.openxmlformats.org/drawingml/2006/main" name="Interior slides_No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B66A5330-AB83-4564-8823-1C6FD722FACA}"/>
    </a:ext>
  </a:extLst>
</a:theme>
</file>

<file path=ppt/theme/theme4.xml><?xml version="1.0" encoding="utf-8"?>
<a:theme xmlns:a="http://schemas.openxmlformats.org/drawingml/2006/main" name="Interior slides_No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1F7355F6-4E1D-4512-AF2B-82CA553CB91A}"/>
    </a:ext>
  </a:extLst>
</a:theme>
</file>

<file path=ppt/theme/theme5.xml><?xml version="1.0" encoding="utf-8"?>
<a:theme xmlns:a="http://schemas.openxmlformats.org/drawingml/2006/main" name="Concludin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840B1C0-70E7-4D13-A666-D6D96E2ADD53}"/>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1BF086C32B17346B8130D26F24364DD" ma:contentTypeVersion="15" ma:contentTypeDescription="Create a new document." ma:contentTypeScope="" ma:versionID="fc8f9cb6791112561bf9cdef4b13cdb4">
  <xsd:schema xmlns:xsd="http://www.w3.org/2001/XMLSchema" xmlns:xs="http://www.w3.org/2001/XMLSchema" xmlns:p="http://schemas.microsoft.com/office/2006/metadata/properties" xmlns:ns2="f321cc19-8678-4f0b-8d8e-188e7c02e2be" xmlns:ns3="b1dc8d5e-a797-4cf4-8b99-2f35a2d8a579" targetNamespace="http://schemas.microsoft.com/office/2006/metadata/properties" ma:root="true" ma:fieldsID="0f97319c55f668f2955eb0d9bc304bf0" ns2:_="" ns3:_="">
    <xsd:import namespace="f321cc19-8678-4f0b-8d8e-188e7c02e2be"/>
    <xsd:import namespace="b1dc8d5e-a797-4cf4-8b99-2f35a2d8a5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21cc19-8678-4f0b-8d8e-188e7c02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0317f6e-2cf7-4ca2-aff5-a4d7f2f902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1dc8d5e-a797-4cf4-8b99-2f35a2d8a5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bff8164-d40a-4a58-8c78-6419d99c6f26}" ma:internalName="TaxCatchAll" ma:showField="CatchAllData" ma:web="b1dc8d5e-a797-4cf4-8b99-2f35a2d8a5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1dc8d5e-a797-4cf4-8b99-2f35a2d8a579" xsi:nil="true"/>
    <lcf76f155ced4ddcb4097134ff3c332f xmlns="f321cc19-8678-4f0b-8d8e-188e7c02e2b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81A44D3-115D-4C32-B5B6-176F591FB5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21cc19-8678-4f0b-8d8e-188e7c02e2be"/>
    <ds:schemaRef ds:uri="b1dc8d5e-a797-4cf4-8b99-2f35a2d8a5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0ABB4EB-E615-4EC8-9188-07114EA818D4}">
  <ds:schemaRefs>
    <ds:schemaRef ds:uri="http://schemas.microsoft.com/sharepoint/v3/contenttype/forms"/>
  </ds:schemaRefs>
</ds:datastoreItem>
</file>

<file path=customXml/itemProps3.xml><?xml version="1.0" encoding="utf-8"?>
<ds:datastoreItem xmlns:ds="http://schemas.openxmlformats.org/officeDocument/2006/customXml" ds:itemID="{345178D3-992A-4AC0-8D89-3D90FF0F224E}">
  <ds:schemaRefs>
    <ds:schemaRef ds:uri="http://www.w3.org/XML/1998/namespace"/>
    <ds:schemaRef ds:uri="b1dc8d5e-a797-4cf4-8b99-2f35a2d8a579"/>
    <ds:schemaRef ds:uri="http://purl.org/dc/terms/"/>
    <ds:schemaRef ds:uri="http://purl.org/dc/elements/1.1/"/>
    <ds:schemaRef ds:uri="http://schemas.microsoft.com/office/infopath/2007/PartnerControls"/>
    <ds:schemaRef ds:uri="http://schemas.microsoft.com/office/2006/documentManagement/types"/>
    <ds:schemaRef ds:uri="http://schemas.microsoft.com/office/2006/metadata/properties"/>
    <ds:schemaRef ds:uri="http://schemas.openxmlformats.org/package/2006/metadata/core-properties"/>
    <ds:schemaRef ds:uri="f321cc19-8678-4f0b-8d8e-188e7c02e2b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Title Slides</Template>
  <TotalTime>13127</TotalTime>
  <Words>733</Words>
  <Application>Microsoft Macintosh PowerPoint</Application>
  <PresentationFormat>On-screen Show (4:3)</PresentationFormat>
  <Paragraphs>67</Paragraphs>
  <Slides>8</Slides>
  <Notes>0</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8</vt:i4>
      </vt:variant>
    </vt:vector>
  </HeadingPairs>
  <TitlesOfParts>
    <vt:vector size="16" baseType="lpstr">
      <vt:lpstr>Arial</vt:lpstr>
      <vt:lpstr>Lato</vt:lpstr>
      <vt:lpstr>Wingdings</vt:lpstr>
      <vt:lpstr>Interior slides_wWatermark</vt:lpstr>
      <vt:lpstr>Interior slides_wWatermark_wPgNu</vt:lpstr>
      <vt:lpstr>Interior slides_NoWatermark</vt:lpstr>
      <vt:lpstr>Interior slides_NoWatermark_wPgNu</vt:lpstr>
      <vt:lpstr>Concluding slide</vt:lpstr>
      <vt:lpstr>ICE CLEAR CREDIT</vt:lpstr>
      <vt:lpstr>ICE CLEAR CREDIT (Cont’d)</vt:lpstr>
      <vt:lpstr>ICE CLEAR CREDIT (Cont’d)</vt:lpstr>
      <vt:lpstr>ICE CLEAR CREDIT (Cont’d)</vt:lpstr>
      <vt:lpstr>ICE CLEAR CREDIT (Cont’d)</vt:lpstr>
      <vt:lpstr>ICE CLEAR CREDIT (Cont’d)</vt:lpstr>
      <vt:lpstr>ICE CLEAR CREDIT (Cont’d)</vt:lpstr>
      <vt:lpstr>ICE CLEAR CREDIT (Cont’d)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Continuity Disaster Recovery Test Briefings</dc:title>
  <dc:creator>Steve P.</dc:creator>
  <cp:lastModifiedBy>Steve Proctor</cp:lastModifiedBy>
  <cp:revision>154</cp:revision>
  <dcterms:created xsi:type="dcterms:W3CDTF">2020-08-08T18:31:41Z</dcterms:created>
  <dcterms:modified xsi:type="dcterms:W3CDTF">2024-07-26T14:38:44Z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0x01010051BF086C32B17346B8130D26F24364DD</vt:lpwstr>
  </property>
  <property fmtid="{D5CDD505-2E9C-101B-9397-08002B2CF9AE}" pid="3" name="MediaServiceImageTags">
    <vt:lpwstr/>
  </property>
</Properties>
</file>