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74" r:id="rId9"/>
    <p:sldId id="37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80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FECA4AF-90EF-A073-2569-DCF47EF581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D3B690-3E5D-1A40-8594-41C4FA29099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69" name="Text Box 1">
            <a:extLst>
              <a:ext uri="{FF2B5EF4-FFF2-40B4-BE49-F238E27FC236}">
                <a16:creationId xmlns:a16="http://schemas.microsoft.com/office/drawing/2014/main" id="{58977977-9210-1375-27FC-20F93858669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525C0CDD-A387-8A8C-B76D-A036F4D163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871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728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erivatives@coinbase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COINBASE DERIVATIVES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9312"/>
            <a:ext cx="8229600" cy="4646428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b="1" u="sng" dirty="0"/>
              <a:t>Testing (Oct 5th, 2024)</a:t>
            </a:r>
          </a:p>
          <a:p>
            <a:pPr marL="342900" lvl="1" indent="-342900"/>
            <a:endParaRPr lang="en-US" dirty="0"/>
          </a:p>
          <a:p>
            <a:pPr marL="342900" lvl="1" indent="-342900"/>
            <a:r>
              <a:rPr lang="en-GB" dirty="0"/>
              <a:t>For the test date, CDE will be providing connectivity access to its DR data </a:t>
            </a:r>
            <a:r>
              <a:rPr lang="en-GB" dirty="0" err="1"/>
              <a:t>center</a:t>
            </a:r>
            <a:r>
              <a:rPr lang="en-GB" dirty="0"/>
              <a:t>. This test will cover logon, heartbeats, test requests and logouts for the services listed below. Note that order entry, market data subscriptions, trade matching and drop copy application-level messages will be out of scope for this testing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US" b="1" u="sng" dirty="0"/>
              <a:t>Available Services (for connectivity testing)</a:t>
            </a:r>
          </a:p>
          <a:p>
            <a:pPr marL="0" lvl="1" indent="0">
              <a:buNone/>
            </a:pPr>
            <a:endParaRPr lang="en-GB" dirty="0"/>
          </a:p>
          <a:p>
            <a:pPr marL="342900" indent="-342900" fontAlgn="base"/>
            <a:r>
              <a:rPr lang="en-US" sz="1800" dirty="0">
                <a:cs typeface="Lato" panose="020F0502020204030203" pitchFamily="34" charset="0"/>
              </a:rPr>
              <a:t>FIX Order &amp; Market Data Sessions</a:t>
            </a:r>
          </a:p>
          <a:p>
            <a:pPr marL="342900" indent="-342900" fontAlgn="base"/>
            <a:r>
              <a:rPr lang="en-US" sz="1800" dirty="0">
                <a:cs typeface="Lato" panose="020F0502020204030203" pitchFamily="34" charset="0"/>
              </a:rPr>
              <a:t>Binary Order &amp; Market Data</a:t>
            </a:r>
          </a:p>
          <a:p>
            <a:pPr marL="342900" indent="-342900" fontAlgn="base"/>
            <a:r>
              <a:rPr lang="en-US" sz="1800" dirty="0">
                <a:cs typeface="Lato" panose="020F0502020204030203" pitchFamily="34" charset="0"/>
              </a:rPr>
              <a:t>FIX Drop Copy sessions</a:t>
            </a:r>
          </a:p>
          <a:p>
            <a:pPr marL="342900" indent="-342900" fontAlgn="base"/>
            <a:r>
              <a:rPr lang="en-US" sz="1800" dirty="0">
                <a:cs typeface="Lato" panose="020F0502020204030203" pitchFamily="34" charset="0"/>
              </a:rPr>
              <a:t>DR Exchange Admin Portal</a:t>
            </a:r>
          </a:p>
          <a:p>
            <a:pPr marL="342900" lvl="1" indent="-342900"/>
            <a:endParaRPr lang="en-US" sz="1800" dirty="0"/>
          </a:p>
          <a:p>
            <a:pPr marL="0" lvl="1" indent="0">
              <a:buNone/>
            </a:pP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006E6ADC-0621-2076-D973-9CD5DDD9D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32" y="286200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90000"/>
              </a:lnSpc>
              <a:buClrTx/>
              <a:buFontTx/>
              <a:buNone/>
            </a:pPr>
            <a:r>
              <a:rPr lang="en-US" altLang="en-US" sz="2800" b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COINBASE DERIVATIVES (Cont’d)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16D51974-1DFC-0AF2-6A17-94B524D84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32" y="1660003"/>
            <a:ext cx="7464960" cy="460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r>
              <a:rPr lang="en-US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Credentials &amp; Connectivity Details</a:t>
            </a:r>
          </a:p>
          <a:p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Customers can use their production credentials to connect to these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services. Please contact Coinbase Derivatives Exchange to get details of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 connectivity IPs/ports/links etc., 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 least 10 days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prior to the test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date.</a:t>
            </a:r>
          </a:p>
          <a:p>
            <a:endParaRPr lang="en-US" sz="16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Test Schedule (Oct 5th, 2024)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9:00 AM ET: Connectivity is available for DR 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12:00 PM ET: DR Exercise will conclude </a:t>
            </a:r>
          </a:p>
          <a:p>
            <a:endParaRPr lang="en-US" sz="16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Contact Details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16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Derivatives Command Center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derivatives@coinbase.com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+1 (312) 469-0985</a:t>
            </a:r>
          </a:p>
          <a:p>
            <a:pPr>
              <a:lnSpc>
                <a:spcPct val="90000"/>
              </a:lnSpc>
              <a:spcBef>
                <a:spcPts val="703"/>
              </a:spcBef>
            </a:pPr>
            <a:endParaRPr lang="en-US" altLang="en-US" sz="1905" dirty="0">
              <a:solidFill>
                <a:srgbClr val="29466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7493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15785</TotalTime>
  <Words>186</Words>
  <Application>Microsoft Macintosh PowerPoint</Application>
  <PresentationFormat>On-screen Show (4:3)</PresentationFormat>
  <Paragraphs>32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COINBASE DERIVATIVES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195</cp:revision>
  <dcterms:created xsi:type="dcterms:W3CDTF">2020-08-08T18:31:41Z</dcterms:created>
  <dcterms:modified xsi:type="dcterms:W3CDTF">2024-10-02T20:52:28Z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