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slideLayouts/slideLayout1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3" r:id="rId4"/>
    <p:sldMasterId id="2147483761" r:id="rId5"/>
    <p:sldMasterId id="2147483742" r:id="rId6"/>
    <p:sldMasterId id="2147483766" r:id="rId7"/>
    <p:sldMasterId id="2147483740" r:id="rId8"/>
  </p:sldMasterIdLst>
  <p:notesMasterIdLst>
    <p:notesMasterId r:id="rId11"/>
  </p:notesMasterIdLst>
  <p:sldIdLst>
    <p:sldId id="256" r:id="rId9"/>
    <p:sldId id="37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18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BA7049-021A-C748-8EF2-601E5120E4D4}" v="17" dt="2024-08-14T11:47:52.6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99"/>
    <p:restoredTop sz="94748"/>
  </p:normalViewPr>
  <p:slideViewPr>
    <p:cSldViewPr snapToGrid="0">
      <p:cViewPr varScale="1">
        <p:scale>
          <a:sx n="117" d="100"/>
          <a:sy n="117" d="100"/>
        </p:scale>
        <p:origin x="16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7E9973D8-64F4-E64F-818B-00189F1CBE1D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EC8910C8-7F42-834C-9FC5-8419262F2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057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DFE79CBD-FCDC-7622-2A7C-7D146C02A66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1007000-4658-A647-9529-962A61B67DD3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6145" name="Text Box 1">
            <a:extLst>
              <a:ext uri="{FF2B5EF4-FFF2-40B4-BE49-F238E27FC236}">
                <a16:creationId xmlns:a16="http://schemas.microsoft.com/office/drawing/2014/main" id="{CF332C32-8CBB-1DB9-75A7-F046D43F5C3F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6" name="Text Box 2">
            <a:extLst>
              <a:ext uri="{FF2B5EF4-FFF2-40B4-BE49-F238E27FC236}">
                <a16:creationId xmlns:a16="http://schemas.microsoft.com/office/drawing/2014/main" id="{B33BBC89-4A3F-859E-DD0B-89E0273E532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1FECA4AF-90EF-A073-2569-DCF47EF581D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9D3B690-3E5D-1A40-8594-41C4FA29099B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7169" name="Text Box 1">
            <a:extLst>
              <a:ext uri="{FF2B5EF4-FFF2-40B4-BE49-F238E27FC236}">
                <a16:creationId xmlns:a16="http://schemas.microsoft.com/office/drawing/2014/main" id="{58977977-9210-1375-27FC-20F938586691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70" name="Text Box 2">
            <a:extLst>
              <a:ext uri="{FF2B5EF4-FFF2-40B4-BE49-F238E27FC236}">
                <a16:creationId xmlns:a16="http://schemas.microsoft.com/office/drawing/2014/main" id="{525C0CDD-A387-8A8C-B76D-A036F4D1631A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5141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908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1690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96810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869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39273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4370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482685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97285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6581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5633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627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377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848B8F-5060-4ED7-9C12-540DA3A5BF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FAE50A-1DE8-43A9-B575-E3C3F8090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138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39BFA68F-C36C-FF42-9D07-40C01FBE9E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B639108-1F63-7640-8ECF-CAF5ACBFC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581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C1DADD-CE4D-426F-A537-72DF92C4C6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C07F73-A887-42AF-A9E5-E3F343D3C91D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4ABA8B-E35D-40DD-B441-9FBEC5AF8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FD354C-B1B2-4C96-807E-2187C8B45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860951-3C83-4875-A869-0586E7A52C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208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06108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9196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emf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106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58" r:id="rId3"/>
    <p:sldLayoutId id="2147483716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34DCB7-3BE5-4DD9-9616-B4B9297CEA50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518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987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59" r:id="rId3"/>
    <p:sldLayoutId id="214748376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05D20B-28B6-469A-97BC-15AA768F9AB1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55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2" r:id="rId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E621156-68EF-CC47-B848-34A377273F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95D6A118-8AD1-204F-BF2C-0A5570B1BA0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45579" y="2565400"/>
            <a:ext cx="3378200" cy="1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497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>
            <a:extLst>
              <a:ext uri="{FF2B5EF4-FFF2-40B4-BE49-F238E27FC236}">
                <a16:creationId xmlns:a16="http://schemas.microsoft.com/office/drawing/2014/main" id="{DD8F508D-CF2A-FAEA-B9B1-0B5ED72B19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760" y="254519"/>
            <a:ext cx="7153920" cy="120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9pPr>
          </a:lstStyle>
          <a:p>
            <a:pPr algn="ctr" hangingPunct="1">
              <a:lnSpc>
                <a:spcPct val="90000"/>
              </a:lnSpc>
              <a:buClrTx/>
              <a:buFontTx/>
              <a:buNone/>
            </a:pPr>
            <a:r>
              <a:rPr lang="en-US" altLang="en-US" sz="3300" b="1" dirty="0">
                <a:solidFill>
                  <a:srgbClr val="2946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BITNOMIAL EXCHANGE</a:t>
            </a:r>
          </a:p>
        </p:txBody>
      </p:sp>
      <p:sp>
        <p:nvSpPr>
          <p:cNvPr id="4098" name="Text Box 2">
            <a:extLst>
              <a:ext uri="{FF2B5EF4-FFF2-40B4-BE49-F238E27FC236}">
                <a16:creationId xmlns:a16="http://schemas.microsoft.com/office/drawing/2014/main" id="{A0D227BE-55C5-BD2A-6A8C-C87D8F1F4D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240" y="1553378"/>
            <a:ext cx="7464960" cy="4448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171450" indent="-17145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ts val="813"/>
              </a:spcBef>
              <a:buClrTx/>
              <a:buFontTx/>
              <a:buNone/>
            </a:pPr>
            <a:r>
              <a:rPr lang="en-US" altLang="en-US" sz="2000" i="1" dirty="0" err="1">
                <a:solidFill>
                  <a:srgbClr val="2946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Bitnomial</a:t>
            </a:r>
            <a:r>
              <a:rPr lang="en-US" altLang="en-US" sz="2000" i="1" dirty="0">
                <a:solidFill>
                  <a:srgbClr val="2946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Contact: Seth Larson, Director of Operations and Market Surveillance</a:t>
            </a:r>
          </a:p>
          <a:p>
            <a:pPr hangingPunct="1">
              <a:lnSpc>
                <a:spcPct val="100000"/>
              </a:lnSpc>
              <a:spcBef>
                <a:spcPts val="813"/>
              </a:spcBef>
              <a:buClr>
                <a:srgbClr val="294661"/>
              </a:buClr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2946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Connectivity testing will be on an ad-hoc basis during September for those signed up via the FIA website (If applicable)</a:t>
            </a:r>
          </a:p>
          <a:p>
            <a:pPr hangingPunct="1">
              <a:lnSpc>
                <a:spcPct val="100000"/>
              </a:lnSpc>
              <a:spcBef>
                <a:spcPts val="813"/>
              </a:spcBef>
              <a:buClr>
                <a:srgbClr val="294661"/>
              </a:buClr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2946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Pre-test requirement - Users must register via the FIA website</a:t>
            </a:r>
          </a:p>
          <a:p>
            <a:pPr hangingPunct="1">
              <a:lnSpc>
                <a:spcPct val="100000"/>
              </a:lnSpc>
              <a:spcBef>
                <a:spcPts val="813"/>
              </a:spcBef>
              <a:buClr>
                <a:srgbClr val="294661"/>
              </a:buClr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2946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 will fail-over to the DR site at 7:30 am EST the day of the test</a:t>
            </a:r>
          </a:p>
          <a:p>
            <a:pPr hangingPunct="1">
              <a:lnSpc>
                <a:spcPct val="100000"/>
              </a:lnSpc>
              <a:spcBef>
                <a:spcPts val="813"/>
              </a:spcBef>
              <a:buClr>
                <a:srgbClr val="294661"/>
              </a:buClr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2946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All platform activity will be removed after the test</a:t>
            </a:r>
          </a:p>
          <a:p>
            <a:pPr hangingPunct="1">
              <a:lnSpc>
                <a:spcPct val="100000"/>
              </a:lnSpc>
              <a:spcBef>
                <a:spcPts val="813"/>
              </a:spcBef>
              <a:buClr>
                <a:srgbClr val="294661"/>
              </a:buClr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2946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Trading date will be October 5th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>
            <a:extLst>
              <a:ext uri="{FF2B5EF4-FFF2-40B4-BE49-F238E27FC236}">
                <a16:creationId xmlns:a16="http://schemas.microsoft.com/office/drawing/2014/main" id="{006E6ADC-0621-2076-D973-9CD5DDD9D6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432" y="286200"/>
            <a:ext cx="7153920" cy="120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9pPr>
          </a:lstStyle>
          <a:p>
            <a:pPr hangingPunct="1">
              <a:lnSpc>
                <a:spcPct val="90000"/>
              </a:lnSpc>
              <a:buClrTx/>
              <a:buFontTx/>
              <a:buNone/>
            </a:pPr>
            <a:r>
              <a:rPr lang="en-US" altLang="en-US" sz="2800" b="1" dirty="0">
                <a:solidFill>
                  <a:srgbClr val="2946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BITNOMIAL EXCHANGE (Cont’d)</a:t>
            </a:r>
          </a:p>
        </p:txBody>
      </p:sp>
      <p:sp>
        <p:nvSpPr>
          <p:cNvPr id="5122" name="Text Box 2">
            <a:extLst>
              <a:ext uri="{FF2B5EF4-FFF2-40B4-BE49-F238E27FC236}">
                <a16:creationId xmlns:a16="http://schemas.microsoft.com/office/drawing/2014/main" id="{16D51974-1DFC-0AF2-6A17-94B524D84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432" y="1660004"/>
            <a:ext cx="7464960" cy="394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171450" indent="-17145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ts val="813"/>
              </a:spcBef>
              <a:buClr>
                <a:srgbClr val="294661"/>
              </a:buClr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rgbClr val="2946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Bitnomial</a:t>
            </a:r>
            <a:r>
              <a:rPr lang="en-US" altLang="en-US" sz="2000" dirty="0">
                <a:solidFill>
                  <a:srgbClr val="2946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provide orders and connectivity for participants</a:t>
            </a:r>
          </a:p>
          <a:p>
            <a:pPr hangingPunct="1">
              <a:lnSpc>
                <a:spcPct val="100000"/>
              </a:lnSpc>
              <a:spcBef>
                <a:spcPts val="813"/>
              </a:spcBef>
              <a:buClr>
                <a:srgbClr val="294661"/>
              </a:buClr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2946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FCMs can use direct connection or coordinate with CQG to run the test</a:t>
            </a:r>
          </a:p>
          <a:p>
            <a:pPr hangingPunct="1">
              <a:lnSpc>
                <a:spcPct val="100000"/>
              </a:lnSpc>
              <a:spcBef>
                <a:spcPts val="813"/>
              </a:spcBef>
              <a:buClr>
                <a:srgbClr val="294661"/>
              </a:buClr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2946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Trade Fills will be verified with MGEX and represent a completed test</a:t>
            </a:r>
          </a:p>
          <a:p>
            <a:pPr hangingPunct="1">
              <a:lnSpc>
                <a:spcPct val="100000"/>
              </a:lnSpc>
              <a:spcBef>
                <a:spcPts val="813"/>
              </a:spcBef>
              <a:buClr>
                <a:srgbClr val="294661"/>
              </a:buClr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2946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For support please call (312) 500-3882 or email </a:t>
            </a:r>
            <a:r>
              <a:rPr lang="en-US" altLang="en-US" sz="2000" u="sng" dirty="0" err="1">
                <a:solidFill>
                  <a:srgbClr val="00A4E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help@exchange.bitnomial.com</a:t>
            </a:r>
            <a:r>
              <a:rPr lang="en-US" altLang="en-US" sz="2000" dirty="0">
                <a:solidFill>
                  <a:srgbClr val="2946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</a:p>
          <a:p>
            <a:pPr>
              <a:lnSpc>
                <a:spcPct val="90000"/>
              </a:lnSpc>
              <a:spcBef>
                <a:spcPts val="703"/>
              </a:spcBef>
            </a:pPr>
            <a:endParaRPr lang="en-US" altLang="en-US" sz="1905" dirty="0">
              <a:solidFill>
                <a:srgbClr val="29466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Interior slides_w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FIA - Lato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CB8D958-18BA-4A2F-B3ED-3094FF83B51F}"/>
    </a:ext>
  </a:extLst>
</a:theme>
</file>

<file path=ppt/theme/theme2.xml><?xml version="1.0" encoding="utf-8"?>
<a:theme xmlns:a="http://schemas.openxmlformats.org/drawingml/2006/main" name="Interior slides_w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5A648A1-D264-48AC-82AD-4FBB214D6922}"/>
    </a:ext>
  </a:extLst>
</a:theme>
</file>

<file path=ppt/theme/theme3.xml><?xml version="1.0" encoding="utf-8"?>
<a:theme xmlns:a="http://schemas.openxmlformats.org/drawingml/2006/main" name="Interior slides_No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B66A5330-AB83-4564-8823-1C6FD722FACA}"/>
    </a:ext>
  </a:extLst>
</a:theme>
</file>

<file path=ppt/theme/theme4.xml><?xml version="1.0" encoding="utf-8"?>
<a:theme xmlns:a="http://schemas.openxmlformats.org/drawingml/2006/main" name="Interior slides_No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1F7355F6-4E1D-4512-AF2B-82CA553CB91A}"/>
    </a:ext>
  </a:extLst>
</a:theme>
</file>

<file path=ppt/theme/theme5.xml><?xml version="1.0" encoding="utf-8"?>
<a:theme xmlns:a="http://schemas.openxmlformats.org/drawingml/2006/main" name="Concludin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840B1C0-70E7-4D13-A666-D6D96E2ADD53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BF086C32B17346B8130D26F24364DD" ma:contentTypeVersion="16" ma:contentTypeDescription="Create a new document." ma:contentTypeScope="" ma:versionID="b82cbb0bed3cb630ff18eb00444ddb8f">
  <xsd:schema xmlns:xsd="http://www.w3.org/2001/XMLSchema" xmlns:xs="http://www.w3.org/2001/XMLSchema" xmlns:p="http://schemas.microsoft.com/office/2006/metadata/properties" xmlns:ns2="f321cc19-8678-4f0b-8d8e-188e7c02e2be" xmlns:ns3="b1dc8d5e-a797-4cf4-8b99-2f35a2d8a579" targetNamespace="http://schemas.microsoft.com/office/2006/metadata/properties" ma:root="true" ma:fieldsID="201e042af1d4c50d98caeec188a48178" ns2:_="" ns3:_="">
    <xsd:import namespace="f321cc19-8678-4f0b-8d8e-188e7c02e2be"/>
    <xsd:import namespace="b1dc8d5e-a797-4cf4-8b99-2f35a2d8a5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21cc19-8678-4f0b-8d8e-188e7c02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90317f6e-2cf7-4ca2-aff5-a4d7f2f902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dc8d5e-a797-4cf4-8b99-2f35a2d8a57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bff8164-d40a-4a58-8c78-6419d99c6f26}" ma:internalName="TaxCatchAll" ma:showField="CatchAllData" ma:web="b1dc8d5e-a797-4cf4-8b99-2f35a2d8a5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1dc8d5e-a797-4cf4-8b99-2f35a2d8a579" xsi:nil="true"/>
    <lcf76f155ced4ddcb4097134ff3c332f xmlns="f321cc19-8678-4f0b-8d8e-188e7c02e2be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152F072-52EA-4177-883B-60FCB33FB0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21cc19-8678-4f0b-8d8e-188e7c02e2be"/>
    <ds:schemaRef ds:uri="b1dc8d5e-a797-4cf4-8b99-2f35a2d8a5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45178D3-992A-4AC0-8D89-3D90FF0F224E}">
  <ds:schemaRefs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b1dc8d5e-a797-4cf4-8b99-2f35a2d8a579"/>
    <ds:schemaRef ds:uri="f321cc19-8678-4f0b-8d8e-188e7c02e2b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80ABB4EB-E615-4EC8-9188-07114EA818D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Title Slides</Template>
  <TotalTime>15783</TotalTime>
  <Words>133</Words>
  <Application>Microsoft Macintosh PowerPoint</Application>
  <PresentationFormat>On-screen Show (4:3)</PresentationFormat>
  <Paragraphs>14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Lato</vt:lpstr>
      <vt:lpstr>Interior slides_wWatermark</vt:lpstr>
      <vt:lpstr>Interior slides_wWatermark_wPgNu</vt:lpstr>
      <vt:lpstr>Interior slides_NoWatermark</vt:lpstr>
      <vt:lpstr>Interior slides_NoWatermark_wPgNu</vt:lpstr>
      <vt:lpstr>Concluding slide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Continuity Disaster Recovery Test Briefings</dc:title>
  <dc:creator>Steve P.</dc:creator>
  <cp:lastModifiedBy>Steve Proctor</cp:lastModifiedBy>
  <cp:revision>191</cp:revision>
  <dcterms:created xsi:type="dcterms:W3CDTF">2020-08-08T18:31:41Z</dcterms:created>
  <dcterms:modified xsi:type="dcterms:W3CDTF">2024-10-02T20:49:57Z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0x01010051BF086C32B17346B8130D26F24364DD</vt:lpwstr>
  </property>
  <property fmtid="{D5CDD505-2E9C-101B-9397-08002B2CF9AE}" pid="3" name="MediaServiceImageTags">
    <vt:lpwstr/>
  </property>
</Properties>
</file>